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jpeg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sldIdLst>
    <p:sldId id="256" r:id="rId2"/>
    <p:sldId id="257" r:id="rId3"/>
    <p:sldId id="258" r:id="rId4"/>
    <p:sldId id="259" r:id="rId5"/>
    <p:sldId id="268" r:id="rId6"/>
    <p:sldId id="273" r:id="rId7"/>
    <p:sldId id="271" r:id="rId8"/>
    <p:sldId id="274" r:id="rId9"/>
    <p:sldId id="260" r:id="rId10"/>
    <p:sldId id="266" r:id="rId11"/>
    <p:sldId id="261" r:id="rId12"/>
    <p:sldId id="264" r:id="rId13"/>
    <p:sldId id="262" r:id="rId14"/>
    <p:sldId id="270" r:id="rId15"/>
    <p:sldId id="267" r:id="rId16"/>
    <p:sldId id="275" r:id="rId17"/>
    <p:sldId id="263" r:id="rId18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B7709B-8C6C-47B6-B018-602872AD28D8}">
          <p14:sldIdLst>
            <p14:sldId id="256"/>
            <p14:sldId id="257"/>
            <p14:sldId id="258"/>
            <p14:sldId id="259"/>
            <p14:sldId id="268"/>
            <p14:sldId id="273"/>
            <p14:sldId id="271"/>
            <p14:sldId id="274"/>
            <p14:sldId id="260"/>
            <p14:sldId id="266"/>
            <p14:sldId id="261"/>
            <p14:sldId id="264"/>
            <p14:sldId id="262"/>
            <p14:sldId id="270"/>
            <p14:sldId id="267"/>
            <p14:sldId id="27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 autoAdjust="0"/>
    <p:restoredTop sz="94660"/>
  </p:normalViewPr>
  <p:slideViewPr>
    <p:cSldViewPr snapToGrid="0">
      <p:cViewPr>
        <p:scale>
          <a:sx n="50" d="100"/>
          <a:sy n="50" d="100"/>
        </p:scale>
        <p:origin x="1349" y="6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C229-F29E-6822-D884-73A7B7B43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588" y="1685623"/>
            <a:ext cx="13725525" cy="3585821"/>
          </a:xfrm>
        </p:spPr>
        <p:txBody>
          <a:bodyPr anchor="b"/>
          <a:lstStyle>
            <a:lvl1pPr algn="ctr">
              <a:defRPr sz="9006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FF3D1-B5A3-87F5-B486-3CC22C6C3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588" y="5409728"/>
            <a:ext cx="13725525" cy="2486709"/>
          </a:xfrm>
        </p:spPr>
        <p:txBody>
          <a:bodyPr/>
          <a:lstStyle>
            <a:lvl1pPr marL="0" indent="0" algn="ctr">
              <a:buNone/>
              <a:defRPr sz="3602"/>
            </a:lvl1pPr>
            <a:lvl2pPr marL="686257" indent="0" algn="ctr">
              <a:buNone/>
              <a:defRPr sz="3002"/>
            </a:lvl2pPr>
            <a:lvl3pPr marL="1372514" indent="0" algn="ctr">
              <a:buNone/>
              <a:defRPr sz="2702"/>
            </a:lvl3pPr>
            <a:lvl4pPr marL="2058772" indent="0" algn="ctr">
              <a:buNone/>
              <a:defRPr sz="2402"/>
            </a:lvl4pPr>
            <a:lvl5pPr marL="2745029" indent="0" algn="ctr">
              <a:buNone/>
              <a:defRPr sz="2402"/>
            </a:lvl5pPr>
            <a:lvl6pPr marL="3431286" indent="0" algn="ctr">
              <a:buNone/>
              <a:defRPr sz="2402"/>
            </a:lvl6pPr>
            <a:lvl7pPr marL="4117543" indent="0" algn="ctr">
              <a:buNone/>
              <a:defRPr sz="2402"/>
            </a:lvl7pPr>
            <a:lvl8pPr marL="4803800" indent="0" algn="ctr">
              <a:buNone/>
              <a:defRPr sz="2402"/>
            </a:lvl8pPr>
            <a:lvl9pPr marL="5490058" indent="0" algn="ctr">
              <a:buNone/>
              <a:defRPr sz="240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96E6-6C79-545B-F42A-639AB742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2ED11-7295-42DB-575E-E59A7712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2F3CE-9120-DFF0-B391-3AD19BFA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6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2D90-8E82-8024-93FB-6761FB30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99C19-0CCD-621E-71AD-148E0E5BD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D5604-90F7-740B-73C5-2CB4C065F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842E-6667-B444-7581-CFD89FF9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E3930-8139-5F03-8AEC-A7063761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26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177087-D658-7C13-A534-CB2F85E48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96439" y="548363"/>
            <a:ext cx="3946088" cy="87285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28EDF-0A28-A9A6-DDF5-3882102F1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8173" y="548363"/>
            <a:ext cx="11609507" cy="87285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62641-8D1C-6743-2B99-AF662EA9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39B8C-2F66-FDFE-453F-4F9DC23C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35F7C-40B2-63B7-8BBC-164834AB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84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253B-5412-523A-1593-76BCFA09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CE132-D563-22C8-24B9-563E9603E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6044E-2B00-2096-D69E-2DF4C2D2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B4493-864F-BF3D-0283-FE15C0ED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B54B2-4487-CA34-78D6-6D2CDBD8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3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C81A-631E-0552-3288-60E59930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641" y="2567774"/>
            <a:ext cx="15784354" cy="4284388"/>
          </a:xfrm>
        </p:spPr>
        <p:txBody>
          <a:bodyPr anchor="b"/>
          <a:lstStyle>
            <a:lvl1pPr>
              <a:defRPr sz="9006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BA146-3F27-6820-233B-14B82E36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641" y="6892694"/>
            <a:ext cx="15784354" cy="2253059"/>
          </a:xfrm>
        </p:spPr>
        <p:txBody>
          <a:bodyPr/>
          <a:lstStyle>
            <a:lvl1pPr marL="0" indent="0">
              <a:buNone/>
              <a:defRPr sz="3602">
                <a:solidFill>
                  <a:schemeClr val="tx1">
                    <a:tint val="75000"/>
                  </a:schemeClr>
                </a:solidFill>
              </a:defRPr>
            </a:lvl1pPr>
            <a:lvl2pPr marL="686257" indent="0">
              <a:buNone/>
              <a:defRPr sz="30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7255F-6222-3150-C141-95C4F72B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5441A-9796-C3C0-E169-96431B7B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D48CD-DB3E-9FFB-BC66-96A78E32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84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D22C-12F0-0BF5-2E25-63F4FF61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13F20-C7C6-00BD-F7A6-5584053A7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173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FE841-3AE5-92E3-A20A-46BB36CB4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4729" y="2741818"/>
            <a:ext cx="7777798" cy="6535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5EB9A-5706-2493-FF46-3E7E3E2A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29F-0187-E108-1E0D-DD8F6D5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86617-D35C-9EA1-25EF-4D9AC9EA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99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C779-105D-3EB9-11A2-58A7F12B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548365"/>
            <a:ext cx="15784354" cy="1990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BFBAE-A1BA-FD2A-5D5F-E13E27151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558" y="2524858"/>
            <a:ext cx="7742053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28A69-B8E1-2823-9809-6B0B1C8F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558" y="3762252"/>
            <a:ext cx="7742053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43AA-7804-644A-2352-9458F418B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64729" y="2524858"/>
            <a:ext cx="7780181" cy="1237394"/>
          </a:xfrm>
        </p:spPr>
        <p:txBody>
          <a:bodyPr anchor="b"/>
          <a:lstStyle>
            <a:lvl1pPr marL="0" indent="0">
              <a:buNone/>
              <a:defRPr sz="3602" b="1"/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D7B90-C9B7-F50B-96D4-E533D4AD14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64729" y="3762252"/>
            <a:ext cx="7780181" cy="5533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401B2-C908-3F80-CBCE-84A3CF0F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F486F-F87C-02E3-6A58-2C4B31AB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BC171-40D9-719C-01F1-74602023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66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7F03-2DE6-1CD0-8A84-A9EAE5F5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DDC26-3705-8BE2-E27B-5E74F85DD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638C5-8F7E-3DE1-783E-B6B69132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DF22-2048-47DA-01FC-EE9946A5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34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310FF-4144-78FF-2291-78BA23A6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67AC3-2CEC-DA71-9329-D05CE7627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64297-FA92-E0C2-E5F2-7F4F41C5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68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2047D-D390-9554-79BE-37304AE1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814C7-D13D-A7EE-3726-91CB79F0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>
              <a:defRPr sz="4803"/>
            </a:lvl1pPr>
            <a:lvl2pPr>
              <a:defRPr sz="4203"/>
            </a:lvl2pPr>
            <a:lvl3pPr>
              <a:defRPr sz="3602"/>
            </a:lvl3pPr>
            <a:lvl4pPr>
              <a:defRPr sz="3002"/>
            </a:lvl4pPr>
            <a:lvl5pPr>
              <a:defRPr sz="3002"/>
            </a:lvl5pPr>
            <a:lvl6pPr>
              <a:defRPr sz="3002"/>
            </a:lvl6pPr>
            <a:lvl7pPr>
              <a:defRPr sz="3002"/>
            </a:lvl7pPr>
            <a:lvl8pPr>
              <a:defRPr sz="3002"/>
            </a:lvl8pPr>
            <a:lvl9pPr>
              <a:defRPr sz="3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46812-F124-902A-5FE8-CA2891D8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FEC8D-D8E5-30BB-8F46-A0A5ED0A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79F5E-C06B-F853-A823-76C1971F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76D6C-A337-6824-B608-03171B78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4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AF90-E550-F47F-0473-EB1B3283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7" y="686647"/>
            <a:ext cx="5902452" cy="2403263"/>
          </a:xfrm>
        </p:spPr>
        <p:txBody>
          <a:bodyPr anchor="b"/>
          <a:lstStyle>
            <a:lvl1pPr>
              <a:defRPr sz="480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90DC7-932F-5E9D-78ED-83B07499C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80181" y="1482967"/>
            <a:ext cx="9264729" cy="7319463"/>
          </a:xfrm>
        </p:spPr>
        <p:txBody>
          <a:bodyPr/>
          <a:lstStyle>
            <a:lvl1pPr marL="0" indent="0">
              <a:buNone/>
              <a:defRPr sz="4803"/>
            </a:lvl1pPr>
            <a:lvl2pPr marL="686257" indent="0">
              <a:buNone/>
              <a:defRPr sz="4203"/>
            </a:lvl2pPr>
            <a:lvl3pPr marL="1372514" indent="0">
              <a:buNone/>
              <a:defRPr sz="3602"/>
            </a:lvl3pPr>
            <a:lvl4pPr marL="2058772" indent="0">
              <a:buNone/>
              <a:defRPr sz="3002"/>
            </a:lvl4pPr>
            <a:lvl5pPr marL="2745029" indent="0">
              <a:buNone/>
              <a:defRPr sz="3002"/>
            </a:lvl5pPr>
            <a:lvl6pPr marL="3431286" indent="0">
              <a:buNone/>
              <a:defRPr sz="3002"/>
            </a:lvl6pPr>
            <a:lvl7pPr marL="4117543" indent="0">
              <a:buNone/>
              <a:defRPr sz="3002"/>
            </a:lvl7pPr>
            <a:lvl8pPr marL="4803800" indent="0">
              <a:buNone/>
              <a:defRPr sz="3002"/>
            </a:lvl8pPr>
            <a:lvl9pPr marL="5490058" indent="0">
              <a:buNone/>
              <a:defRPr sz="3002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21FCD-24AB-6D3B-5D40-868A7C93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557" y="3089910"/>
            <a:ext cx="5902452" cy="5724440"/>
          </a:xfrm>
        </p:spPr>
        <p:txBody>
          <a:bodyPr/>
          <a:lstStyle>
            <a:lvl1pPr marL="0" indent="0">
              <a:buNone/>
              <a:defRPr sz="2402"/>
            </a:lvl1pPr>
            <a:lvl2pPr marL="686257" indent="0">
              <a:buNone/>
              <a:defRPr sz="2101"/>
            </a:lvl2pPr>
            <a:lvl3pPr marL="1372514" indent="0">
              <a:buNone/>
              <a:defRPr sz="1801"/>
            </a:lvl3pPr>
            <a:lvl4pPr marL="2058772" indent="0">
              <a:buNone/>
              <a:defRPr sz="1501"/>
            </a:lvl4pPr>
            <a:lvl5pPr marL="2745029" indent="0">
              <a:buNone/>
              <a:defRPr sz="1501"/>
            </a:lvl5pPr>
            <a:lvl6pPr marL="3431286" indent="0">
              <a:buNone/>
              <a:defRPr sz="1501"/>
            </a:lvl6pPr>
            <a:lvl7pPr marL="4117543" indent="0">
              <a:buNone/>
              <a:defRPr sz="1501"/>
            </a:lvl7pPr>
            <a:lvl8pPr marL="4803800" indent="0">
              <a:buNone/>
              <a:defRPr sz="1501"/>
            </a:lvl8pPr>
            <a:lvl9pPr marL="5490058" indent="0">
              <a:buNone/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73FBA-2DE5-2211-2651-F190E78F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71644-D364-319E-B514-84F23ABC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CC50B-A034-2C06-CBC5-2C0705C9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04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B678AD-486E-B929-E393-39CB5546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73" y="548365"/>
            <a:ext cx="15784354" cy="199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65BE3-FBAB-1A7D-6870-31C0D679D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173" y="2741818"/>
            <a:ext cx="15784354" cy="653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720A-E376-92BE-55D3-868657DEB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8173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60997-5630-DF6B-A024-0A8DDE05D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2107" y="9546297"/>
            <a:ext cx="6176486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6A6E6-136E-54D0-28B8-23916FF80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24869" y="9546297"/>
            <a:ext cx="4117658" cy="548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06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1372514" rtl="0" eaLnBrk="1" latinLnBrk="0" hangingPunct="1">
        <a:lnSpc>
          <a:spcPct val="90000"/>
        </a:lnSpc>
        <a:spcBef>
          <a:spcPct val="0"/>
        </a:spcBef>
        <a:buNone/>
        <a:defRPr sz="66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129" indent="-343129" algn="l" defTabSz="1372514" rtl="0" eaLnBrk="1" latinLnBrk="0" hangingPunct="1">
        <a:lnSpc>
          <a:spcPct val="90000"/>
        </a:lnSpc>
        <a:spcBef>
          <a:spcPts val="1501"/>
        </a:spcBef>
        <a:buFont typeface="Arial" panose="020B0604020202020204" pitchFamily="34" charset="0"/>
        <a:buChar char="•"/>
        <a:defRPr sz="4203" kern="1200">
          <a:solidFill>
            <a:schemeClr val="tx1"/>
          </a:solidFill>
          <a:latin typeface="+mn-lt"/>
          <a:ea typeface="+mn-ea"/>
          <a:cs typeface="+mn-cs"/>
        </a:defRPr>
      </a:lvl1pPr>
      <a:lvl2pPr marL="10293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602" kern="1200">
          <a:solidFill>
            <a:schemeClr val="tx1"/>
          </a:solidFill>
          <a:latin typeface="+mn-lt"/>
          <a:ea typeface="+mn-ea"/>
          <a:cs typeface="+mn-cs"/>
        </a:defRPr>
      </a:lvl2pPr>
      <a:lvl3pPr marL="1715643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3002" kern="1200">
          <a:solidFill>
            <a:schemeClr val="tx1"/>
          </a:solidFill>
          <a:latin typeface="+mn-lt"/>
          <a:ea typeface="+mn-ea"/>
          <a:cs typeface="+mn-cs"/>
        </a:defRPr>
      </a:lvl3pPr>
      <a:lvl4pPr marL="2401900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3088157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774415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460672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5146929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833186" indent="-343129" algn="l" defTabSz="13725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1372514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" TargetMode="External"/><Relationship Id="rId2" Type="http://schemas.openxmlformats.org/officeDocument/2006/relationships/hyperlink" Target="https://www.min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veramsey.com/" TargetMode="External"/><Relationship Id="rId4" Type="http://schemas.openxmlformats.org/officeDocument/2006/relationships/hyperlink" Target="https://www.nerdwallet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2841" y="1101692"/>
            <a:ext cx="15135018" cy="14491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28575" algn="ctr">
              <a:lnSpc>
                <a:spcPts val="11030"/>
              </a:lnSpc>
              <a:spcBef>
                <a:spcPts val="300"/>
              </a:spcBef>
            </a:pPr>
            <a:r>
              <a:rPr spc="-215"/>
              <a:t>Money Management</a:t>
            </a:r>
            <a:endParaRPr spc="-120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08"/>
                </a:moveTo>
                <a:lnTo>
                  <a:pt x="3380981" y="526808"/>
                </a:lnTo>
                <a:lnTo>
                  <a:pt x="3399371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91" y="321322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37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74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48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69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40" y="271729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81"/>
                </a:lnTo>
                <a:lnTo>
                  <a:pt x="3288881" y="526808"/>
                </a:lnTo>
                <a:lnTo>
                  <a:pt x="0" y="526808"/>
                </a:lnTo>
                <a:lnTo>
                  <a:pt x="0" y="574433"/>
                </a:lnTo>
                <a:lnTo>
                  <a:pt x="3229521" y="574433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71" y="1009789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34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84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69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36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40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13" y="2162441"/>
                </a:lnTo>
                <a:lnTo>
                  <a:pt x="1325003" y="2137587"/>
                </a:lnTo>
                <a:lnTo>
                  <a:pt x="1371765" y="2112137"/>
                </a:lnTo>
                <a:lnTo>
                  <a:pt x="1417955" y="2086305"/>
                </a:lnTo>
                <a:lnTo>
                  <a:pt x="1463903" y="2059914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37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64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86" y="1051585"/>
                </a:lnTo>
                <a:lnTo>
                  <a:pt x="3013252" y="835710"/>
                </a:lnTo>
                <a:lnTo>
                  <a:pt x="3088195" y="768654"/>
                </a:lnTo>
                <a:lnTo>
                  <a:pt x="3126016" y="735418"/>
                </a:lnTo>
                <a:lnTo>
                  <a:pt x="3164103" y="702424"/>
                </a:lnTo>
                <a:lnTo>
                  <a:pt x="3202482" y="669759"/>
                </a:lnTo>
                <a:lnTo>
                  <a:pt x="3241167" y="637438"/>
                </a:lnTo>
                <a:lnTo>
                  <a:pt x="3280168" y="605548"/>
                </a:lnTo>
                <a:lnTo>
                  <a:pt x="3319132" y="574433"/>
                </a:lnTo>
                <a:lnTo>
                  <a:pt x="18287988" y="574433"/>
                </a:lnTo>
                <a:lnTo>
                  <a:pt x="18287988" y="526808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4585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05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25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608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42" y="378625"/>
                </a:lnTo>
                <a:lnTo>
                  <a:pt x="17129417" y="404558"/>
                </a:lnTo>
                <a:lnTo>
                  <a:pt x="17082986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4011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803" y="1075753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12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37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43" y="2123998"/>
                </a:lnTo>
                <a:lnTo>
                  <a:pt x="14932660" y="2147773"/>
                </a:lnTo>
                <a:lnTo>
                  <a:pt x="14890179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95" y="2391841"/>
                </a:lnTo>
                <a:lnTo>
                  <a:pt x="14309179" y="2394394"/>
                </a:lnTo>
                <a:lnTo>
                  <a:pt x="14492897" y="2394394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9008" y="2214676"/>
                </a:lnTo>
                <a:lnTo>
                  <a:pt x="14959876" y="2192426"/>
                </a:lnTo>
                <a:lnTo>
                  <a:pt x="15000224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87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40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06"/>
                </a:lnTo>
                <a:lnTo>
                  <a:pt x="16049867" y="1278902"/>
                </a:lnTo>
                <a:lnTo>
                  <a:pt x="16121749" y="1214005"/>
                </a:lnTo>
                <a:lnTo>
                  <a:pt x="16195256" y="1148930"/>
                </a:lnTo>
                <a:lnTo>
                  <a:pt x="16270364" y="1083856"/>
                </a:lnTo>
                <a:lnTo>
                  <a:pt x="16308527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96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80" y="424751"/>
                </a:lnTo>
                <a:lnTo>
                  <a:pt x="17248683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34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27" y="156133"/>
                </a:lnTo>
                <a:lnTo>
                  <a:pt x="17873434" y="141363"/>
                </a:lnTo>
                <a:lnTo>
                  <a:pt x="17921542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61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87" y="61823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1CA2-7F11-1BEB-E7F6-137267DBAD27}"/>
              </a:ext>
            </a:extLst>
          </p:cNvPr>
          <p:cNvSpPr txBox="1"/>
          <p:nvPr/>
        </p:nvSpPr>
        <p:spPr>
          <a:xfrm>
            <a:off x="615950" y="2550808"/>
            <a:ext cx="150114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SUBTITLE :- Efficient strategies for financial growth</a:t>
            </a:r>
          </a:p>
          <a:p>
            <a:endParaRPr lang="en-IN" sz="5000" dirty="0"/>
          </a:p>
          <a:p>
            <a:r>
              <a:rPr lang="en-IN" sz="4400" dirty="0"/>
              <a:t>Group name :- Budgeteers</a:t>
            </a:r>
          </a:p>
          <a:p>
            <a:endParaRPr lang="en-IN" sz="5000" dirty="0"/>
          </a:p>
          <a:p>
            <a:r>
              <a:rPr lang="en-IN" sz="3200" dirty="0"/>
              <a:t>Mentor’s Name: </a:t>
            </a:r>
            <a:r>
              <a:rPr lang="en-IN" sz="3200" dirty="0" err="1"/>
              <a:t>Mrs.Sneha</a:t>
            </a:r>
            <a:r>
              <a:rPr lang="en-IN" sz="3200" dirty="0"/>
              <a:t> Mane</a:t>
            </a:r>
          </a:p>
          <a:p>
            <a:r>
              <a:rPr lang="en-IN" sz="3200" dirty="0"/>
              <a:t>Presented by :- </a:t>
            </a:r>
          </a:p>
          <a:p>
            <a:pPr marL="514350" indent="-514350">
              <a:buAutoNum type="arabicParenR"/>
            </a:pPr>
            <a:r>
              <a:rPr lang="en-IN" sz="3200" dirty="0"/>
              <a:t>Vardhman </a:t>
            </a:r>
            <a:r>
              <a:rPr lang="en-IN" sz="3200" dirty="0" err="1"/>
              <a:t>Gadade</a:t>
            </a:r>
            <a:r>
              <a:rPr lang="en-IN" sz="3200" dirty="0"/>
              <a:t> </a:t>
            </a:r>
          </a:p>
          <a:p>
            <a:r>
              <a:rPr lang="en-IN" sz="3200" dirty="0"/>
              <a:t>2)  </a:t>
            </a:r>
            <a:r>
              <a:rPr lang="en-IN" sz="3200" dirty="0" err="1"/>
              <a:t>Jinendra</a:t>
            </a:r>
            <a:r>
              <a:rPr lang="en-IN" sz="3200" dirty="0"/>
              <a:t> Jain</a:t>
            </a:r>
          </a:p>
          <a:p>
            <a:r>
              <a:rPr lang="en-IN" sz="3200" dirty="0"/>
              <a:t>3)  </a:t>
            </a:r>
            <a:r>
              <a:rPr lang="en-IN" sz="3200" dirty="0" err="1"/>
              <a:t>Sujal</a:t>
            </a:r>
            <a:r>
              <a:rPr lang="en-IN" sz="3200" dirty="0"/>
              <a:t> </a:t>
            </a:r>
            <a:r>
              <a:rPr lang="en-IN" sz="3200" dirty="0" err="1"/>
              <a:t>Bhagwatkar</a:t>
            </a:r>
            <a:r>
              <a:rPr lang="en-IN" sz="3200" dirty="0"/>
              <a:t>     </a:t>
            </a:r>
          </a:p>
          <a:p>
            <a:r>
              <a:rPr lang="en-IN" sz="3200" dirty="0"/>
              <a:t>4)  </a:t>
            </a:r>
            <a:r>
              <a:rPr lang="en-IN" sz="3200" dirty="0" err="1"/>
              <a:t>Virag</a:t>
            </a:r>
            <a:r>
              <a:rPr lang="en-IN" sz="3200" dirty="0"/>
              <a:t> Ajmera       </a:t>
            </a:r>
          </a:p>
          <a:p>
            <a:endParaRPr lang="en-IN" sz="5000" dirty="0"/>
          </a:p>
          <a:p>
            <a:endParaRPr lang="en-IN"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81EE-3A41-F983-F287-2C7AA60B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266" y="-693174"/>
            <a:ext cx="8627806" cy="2241755"/>
          </a:xfrm>
        </p:spPr>
        <p:txBody>
          <a:bodyPr>
            <a:normAutofit/>
          </a:bodyPr>
          <a:lstStyle/>
          <a:p>
            <a:r>
              <a:rPr lang="en-US" sz="4800" dirty="0"/>
              <a:t>  TOOLS Used for Website:-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41A2-0331-001E-C35C-E06F8C83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7" y="648928"/>
            <a:ext cx="15759417" cy="954220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3200" dirty="0"/>
              <a:t>Front-End Development</a:t>
            </a:r>
          </a:p>
          <a:p>
            <a:r>
              <a:rPr lang="en-IN" sz="3200" dirty="0"/>
              <a:t> Languages:</a:t>
            </a:r>
          </a:p>
          <a:p>
            <a:pPr marL="0" indent="0">
              <a:buNone/>
            </a:pPr>
            <a:r>
              <a:rPr lang="en-IN" sz="2800" dirty="0"/>
              <a:t>              1)HTML5: </a:t>
            </a:r>
            <a:r>
              <a:rPr lang="en-IN" sz="2400" dirty="0"/>
              <a:t>For structuring the content of web pages</a:t>
            </a:r>
          </a:p>
          <a:p>
            <a:pPr marL="0" indent="0">
              <a:buNone/>
            </a:pPr>
            <a:r>
              <a:rPr lang="en-IN" sz="2800" dirty="0"/>
              <a:t>              2)CSS3: </a:t>
            </a:r>
            <a:r>
              <a:rPr lang="en-IN" sz="2400" dirty="0"/>
              <a:t>For styling and layout (responsive design).</a:t>
            </a:r>
          </a:p>
          <a:p>
            <a:pPr marL="0" indent="0">
              <a:buNone/>
            </a:pPr>
            <a:r>
              <a:rPr lang="en-IN" sz="2800" dirty="0"/>
              <a:t>              3)JavaScript: </a:t>
            </a:r>
            <a:r>
              <a:rPr lang="en-IN" sz="2400" dirty="0"/>
              <a:t>For adding interactivity and dynamic features</a:t>
            </a:r>
            <a:r>
              <a:rPr lang="en-IN" sz="2800" dirty="0"/>
              <a:t>.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3200" dirty="0"/>
              <a:t>2. Back-End Development</a:t>
            </a:r>
          </a:p>
          <a:p>
            <a:r>
              <a:rPr lang="en-IN" sz="3200" dirty="0" err="1"/>
              <a:t>Languags</a:t>
            </a:r>
            <a:r>
              <a:rPr lang="en-IN" sz="3200" dirty="0"/>
              <a:t>:</a:t>
            </a:r>
          </a:p>
          <a:p>
            <a:pPr marL="0" indent="0">
              <a:buNone/>
            </a:pPr>
            <a:r>
              <a:rPr lang="en-IN" sz="2800" dirty="0"/>
              <a:t>          1)Node.js (JavaScript): </a:t>
            </a:r>
            <a:r>
              <a:rPr lang="en-IN" sz="2400" dirty="0"/>
              <a:t>Lightweight, event-driven back-end runtime.</a:t>
            </a:r>
          </a:p>
          <a:p>
            <a:pPr marL="0" indent="0">
              <a:buNone/>
            </a:pPr>
            <a:r>
              <a:rPr lang="en-IN" sz="2800" dirty="0"/>
              <a:t>          2)Python (with Flask or Django): </a:t>
            </a:r>
            <a:r>
              <a:rPr lang="en-IN" sz="2400" dirty="0"/>
              <a:t>Simple and versatile for rapid development.</a:t>
            </a:r>
          </a:p>
          <a:p>
            <a:pPr marL="0" indent="0">
              <a:buNone/>
            </a:pPr>
            <a:r>
              <a:rPr lang="en-IN" sz="2800" dirty="0"/>
              <a:t>          3)PHP (with Laravel): </a:t>
            </a:r>
            <a:r>
              <a:rPr lang="en-IN" sz="2400" dirty="0"/>
              <a:t>Commonly used for web development.</a:t>
            </a:r>
          </a:p>
          <a:p>
            <a:r>
              <a:rPr lang="en-US" sz="3200" dirty="0"/>
              <a:t>Frameworks:</a:t>
            </a:r>
          </a:p>
          <a:p>
            <a:pPr marL="0" indent="0">
              <a:buNone/>
            </a:pPr>
            <a:r>
              <a:rPr lang="en-US" sz="2800" dirty="0"/>
              <a:t>Express.js (for Node.js): </a:t>
            </a:r>
            <a:r>
              <a:rPr lang="en-US" sz="2400" dirty="0"/>
              <a:t>Minimal and flexible back-end framework.</a:t>
            </a:r>
          </a:p>
          <a:p>
            <a:r>
              <a:rPr lang="en-US" sz="3200" dirty="0"/>
              <a:t>Database</a:t>
            </a:r>
          </a:p>
          <a:p>
            <a:pPr marL="0" indent="0">
              <a:buNone/>
            </a:pPr>
            <a:r>
              <a:rPr lang="en-US" sz="2800" dirty="0"/>
              <a:t>Relational </a:t>
            </a:r>
            <a:r>
              <a:rPr lang="en-US" sz="2800" dirty="0" err="1"/>
              <a:t>Databases</a:t>
            </a:r>
            <a:r>
              <a:rPr lang="en-US" sz="2400" dirty="0" err="1"/>
              <a:t>:MySQL</a:t>
            </a:r>
            <a:r>
              <a:rPr lang="en-US" sz="2400" dirty="0"/>
              <a:t> or PostgreSQL: </a:t>
            </a:r>
            <a:r>
              <a:rPr lang="en-US" sz="2000" dirty="0"/>
              <a:t>Widely used, robust relational databases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8560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" y="75882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A584930-56DE-D62F-01BC-C47591F8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350" y="1337857"/>
            <a:ext cx="6324600" cy="1094404"/>
          </a:xfrm>
        </p:spPr>
        <p:txBody>
          <a:bodyPr/>
          <a:lstStyle/>
          <a:p>
            <a:r>
              <a:rPr lang="en-US" sz="4800"/>
              <a:t>HOW Website Works?</a:t>
            </a:r>
            <a:endParaRPr lang="en-IN" sz="4800"/>
          </a:p>
        </p:txBody>
      </p:sp>
      <p:sp>
        <p:nvSpPr>
          <p:cNvPr id="15" name="object 15"/>
          <p:cNvSpPr txBox="1">
            <a:spLocks noGrp="1"/>
          </p:cNvSpPr>
          <p:nvPr>
            <p:ph idx="1"/>
          </p:nvPr>
        </p:nvSpPr>
        <p:spPr>
          <a:xfrm>
            <a:off x="7928516" y="9886735"/>
            <a:ext cx="8305558" cy="40075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896610" marR="5080">
              <a:lnSpc>
                <a:spcPct val="101499"/>
              </a:lnSpc>
              <a:spcBef>
                <a:spcPts val="55"/>
              </a:spcBef>
            </a:pPr>
            <a:endParaRPr lang="en-US" spc="-45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6D2CC4-98AF-C898-5323-D32332DAA9E2}"/>
              </a:ext>
            </a:extLst>
          </p:cNvPr>
          <p:cNvSpPr txBox="1"/>
          <p:nvPr/>
        </p:nvSpPr>
        <p:spPr>
          <a:xfrm>
            <a:off x="624504" y="2303411"/>
            <a:ext cx="10363200" cy="1188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User Registration &amp; Setup</a:t>
            </a:r>
          </a:p>
          <a:p>
            <a:pPr marL="342900" indent="-342900">
              <a:buAutoNum type="arabicPeriod"/>
            </a:pPr>
            <a:r>
              <a:rPr lang="en-US" sz="2400" dirty="0"/>
              <a:t>Simple and quick sign-up process.</a:t>
            </a:r>
          </a:p>
          <a:p>
            <a:pPr marL="342900" indent="-342900">
              <a:buAutoNum type="arabicPeriod"/>
            </a:pPr>
            <a:r>
              <a:rPr lang="en-US" sz="2400" dirty="0"/>
              <a:t>Secure user authentication with email/phone verification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800" dirty="0"/>
              <a:t>Dashboard Overview:</a:t>
            </a:r>
          </a:p>
          <a:p>
            <a:r>
              <a:rPr lang="en-US" sz="2400" dirty="0"/>
              <a:t>1.Personalized dashboard displaying key financial metrics: </a:t>
            </a:r>
          </a:p>
          <a:p>
            <a:r>
              <a:rPr lang="en-US" sz="2000" dirty="0"/>
              <a:t>   Total income, expenses, savings, and investments.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Income &amp; Expense Tracking</a:t>
            </a:r>
          </a:p>
          <a:p>
            <a:r>
              <a:rPr lang="en-US" sz="2400" dirty="0"/>
              <a:t>1)Users can manually input or sync bank accounts to automatically track income and expenses.</a:t>
            </a:r>
          </a:p>
          <a:p>
            <a:r>
              <a:rPr lang="en-US" sz="2400" dirty="0"/>
              <a:t>2)Categorization of expenses (food, rent, utilities, entertainment, etc.).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Budgeting Tools</a:t>
            </a:r>
          </a:p>
          <a:p>
            <a:pPr marL="342900" indent="-342900">
              <a:buAutoNum type="arabicPeriod"/>
            </a:pPr>
            <a:r>
              <a:rPr lang="en-US" sz="2400" dirty="0"/>
              <a:t>Automated budget suggestions based on income and spending patterns.</a:t>
            </a:r>
          </a:p>
          <a:p>
            <a:pPr marL="342900" indent="-342900">
              <a:buAutoNum type="arabicPeriod"/>
            </a:pPr>
            <a:r>
              <a:rPr lang="en-US" sz="2400" dirty="0"/>
              <a:t>Users can set custom budgeting limits and track real-time spending.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7EA963-8B69-3129-2322-62D1E7240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350" y="2940668"/>
            <a:ext cx="5867400" cy="58990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9396-BF31-2212-C25A-092FEFAB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54050"/>
            <a:ext cx="10735310" cy="2332990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>
                <a:latin typeface="+mn-lt"/>
              </a:rPr>
              <a:t>Savings &amp; Investment Goals</a:t>
            </a:r>
            <a:br>
              <a:rPr lang="en-US" sz="2800" dirty="0">
                <a:latin typeface="+mn-lt"/>
              </a:rPr>
            </a:br>
            <a:r>
              <a:rPr lang="en-US" sz="2700" dirty="0"/>
              <a:t>1)</a:t>
            </a:r>
            <a:r>
              <a:rPr lang="en-US" sz="2700" dirty="0">
                <a:latin typeface="+mn-lt"/>
              </a:rPr>
              <a:t>Feature to set up specific savings goals (e.g., vacation, emergency fund, etc.).</a:t>
            </a:r>
            <a:br>
              <a:rPr lang="en-US" sz="2700" dirty="0">
                <a:latin typeface="+mn-lt"/>
              </a:rPr>
            </a:br>
            <a:r>
              <a:rPr lang="en-US" sz="2700" dirty="0">
                <a:latin typeface="+mn-lt"/>
              </a:rPr>
              <a:t>2)Automated saving plans with recommendations for investment options.</a:t>
            </a:r>
            <a:br>
              <a:rPr lang="en-US" sz="2700" dirty="0">
                <a:latin typeface="+mn-lt"/>
              </a:rPr>
            </a:br>
            <a:br>
              <a:rPr lang="en-US" sz="2700" dirty="0">
                <a:latin typeface="+mn-lt"/>
              </a:rPr>
            </a:br>
            <a:endParaRPr lang="en-IN" sz="27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C693C-BB50-1E65-FF14-176E45CE6792}"/>
              </a:ext>
            </a:extLst>
          </p:cNvPr>
          <p:cNvSpPr txBox="1"/>
          <p:nvPr/>
        </p:nvSpPr>
        <p:spPr>
          <a:xfrm>
            <a:off x="539750" y="2330450"/>
            <a:ext cx="121920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Debt Management:</a:t>
            </a:r>
          </a:p>
          <a:p>
            <a:r>
              <a:rPr lang="en-US" sz="2400" dirty="0"/>
              <a:t>1</a:t>
            </a:r>
            <a:r>
              <a:rPr lang="en-US" dirty="0"/>
              <a:t>)</a:t>
            </a:r>
            <a:r>
              <a:rPr lang="en-US" sz="2400" dirty="0"/>
              <a:t>Users input loan and credit card information</a:t>
            </a:r>
          </a:p>
          <a:p>
            <a:r>
              <a:rPr lang="en-US" sz="2400" dirty="0"/>
              <a:t>2)Displays repayment schedules, interest rates, and remaining balances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Reports &amp; Analytics: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Monthly, weekly, and yearly reports on spending, savings, and investment growth.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Data visualization tools for in-depth analysis.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Visual charts for easy tracking (pie charts, bar graphs, etc.).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Security &amp; Privacy: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Bank-level encryption for data security. Customizable privacy settings, allowing users to control what information is visible.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Regular security updates and compliance with financial data protection regulations.</a:t>
            </a:r>
          </a:p>
          <a:p>
            <a:pPr marL="457200" indent="-457200">
              <a:buFont typeface="+mj-lt"/>
              <a:buAutoNum type="arabicParenR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 Support &amp; Help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In-app tutorials and guides for new users.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24/7 customer support via chat, email, or phone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6B2CE-FDF4-D729-6BAC-A871BF124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72" y="2559050"/>
            <a:ext cx="5711778" cy="51816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17199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883150" y="239363"/>
            <a:ext cx="7492365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350" spc="-55"/>
              <a:t>Advantages of Budgeteers </a:t>
            </a:r>
            <a:endParaRPr sz="4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9A55A-2C19-20F4-05A7-44A36F49035E}"/>
              </a:ext>
            </a:extLst>
          </p:cNvPr>
          <p:cNvSpPr txBox="1"/>
          <p:nvPr/>
        </p:nvSpPr>
        <p:spPr>
          <a:xfrm>
            <a:off x="463550" y="1530074"/>
            <a:ext cx="17526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Budgeteers website offers automated financial tracking, making it easy to monitor income, expenses, and savings in real-time.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simplifies budgeting by providing personalized plans and alerts while offering visual insights through charts and graphs.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platform helps categorize expenses, set and track savings goals, and manage debts with repayment strategies.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 secure data encryption and privacy settings, it ensures safe financial management.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Users benefit from detailed financial reports, improved financial literacy, and the convenience of accessing their finances from any device, anywhere.</a:t>
            </a:r>
            <a:endParaRPr lang="en-IN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E7E3D8-9E44-7E53-9649-9A612386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50" y="5230197"/>
            <a:ext cx="8534400" cy="44859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916994"/>
            <a:ext cx="2241755" cy="3385169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883150" y="119299"/>
            <a:ext cx="749236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dirty="0"/>
              <a:t>Future Scope</a:t>
            </a:r>
            <a:endParaRPr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0778D-AC4E-EDBC-91EF-6626C6AA795A}"/>
              </a:ext>
            </a:extLst>
          </p:cNvPr>
          <p:cNvSpPr txBox="1"/>
          <p:nvPr/>
        </p:nvSpPr>
        <p:spPr>
          <a:xfrm>
            <a:off x="545691" y="1415846"/>
            <a:ext cx="17462090" cy="639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53340" indent="-6350">
              <a:lnSpc>
                <a:spcPct val="103000"/>
              </a:lnSpc>
              <a:spcAft>
                <a:spcPts val="1110"/>
              </a:spcAft>
            </a:pPr>
            <a:r>
              <a:rPr lang="en-US" sz="3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enhance the effectiveness of the money management  model, the following future improvements are proposed: </a:t>
            </a:r>
          </a:p>
          <a:p>
            <a:pPr marL="6350" marR="53340" indent="-6350">
              <a:lnSpc>
                <a:spcPct val="103000"/>
              </a:lnSpc>
              <a:spcAft>
                <a:spcPts val="1110"/>
              </a:spcAft>
            </a:pPr>
            <a:r>
              <a:rPr lang="en-US" sz="36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sz="36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Expansion of Features:</a:t>
            </a:r>
          </a:p>
          <a:p>
            <a:pPr marL="6350" marR="53340" indent="-6350">
              <a:lnSpc>
                <a:spcPct val="103000"/>
              </a:lnSpc>
              <a:spcAft>
                <a:spcPts val="1110"/>
              </a:spcAft>
            </a:pP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Introduce web tool for  financial planning tools for personalized budgeting and investment advice</a:t>
            </a: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3340" lvl="0" fontAlgn="base">
              <a:lnSpc>
                <a:spcPct val="103000"/>
              </a:lnSpc>
              <a:spcAft>
                <a:spcPts val="1110"/>
              </a:spcAft>
              <a:buClr>
                <a:srgbClr val="000000"/>
              </a:buClr>
              <a:buSzPts val="1200"/>
            </a:pPr>
            <a:r>
              <a:rPr lang="en-US" sz="3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</a:t>
            </a:r>
            <a:r>
              <a:rPr lang="en-US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3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Collaborations</a:t>
            </a:r>
            <a:r>
              <a:rPr lang="en-US" sz="3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:</a:t>
            </a:r>
            <a:endParaRPr lang="en-US" sz="36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81280" indent="-6350">
              <a:lnSpc>
                <a:spcPct val="103000"/>
              </a:lnSpc>
              <a:spcAft>
                <a:spcPts val="1110"/>
              </a:spcAft>
            </a:pPr>
            <a:r>
              <a:rPr lang="en-US" sz="2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Partner with banks and financial institutions for seamless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transactions and financial products</a:t>
            </a:r>
            <a:endParaRPr lang="en-IN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81280" indent="-6350">
              <a:lnSpc>
                <a:spcPct val="103000"/>
              </a:lnSpc>
              <a:spcAft>
                <a:spcPts val="1110"/>
              </a:spcAft>
            </a:pPr>
            <a:r>
              <a:rPr lang="en-US" sz="3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</a:t>
            </a:r>
            <a:r>
              <a:rPr lang="en-US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Real-Time Alerts:</a:t>
            </a:r>
          </a:p>
          <a:p>
            <a:pPr marL="6350" marR="53340" indent="-6350">
              <a:lnSpc>
                <a:spcPct val="103000"/>
              </a:lnSpc>
              <a:spcAft>
                <a:spcPts val="1110"/>
              </a:spcAft>
            </a:pPr>
            <a:r>
              <a:rPr lang="en-US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Notifying users about overspending or upcoming bills, helping </a:t>
            </a:r>
            <a:r>
              <a:rPr lang="en-US" sz="28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maintain control finances. </a:t>
            </a:r>
            <a:endParaRPr lang="en-IN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53340" indent="-6350">
              <a:lnSpc>
                <a:spcPct val="103000"/>
              </a:lnSpc>
              <a:spcAft>
                <a:spcPts val="1110"/>
              </a:spcAft>
            </a:pPr>
            <a:r>
              <a:rPr lang="en-US" sz="3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</a:t>
            </a:r>
            <a:r>
              <a:rPr lang="en-US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Educational Tools:</a:t>
            </a:r>
          </a:p>
          <a:p>
            <a:pPr marL="6350" marR="53340" indent="-6350">
              <a:lnSpc>
                <a:spcPct val="103000"/>
              </a:lnSpc>
              <a:spcAft>
                <a:spcPts val="111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</a:t>
            </a:r>
            <a:r>
              <a:rPr lang="en-US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Offering daily financial tips, improving financial literacy for better decision-making.               </a:t>
            </a:r>
            <a:endParaRPr lang="en-IN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462684"/>
            <a:ext cx="2153265" cy="2839480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883150" y="119299"/>
            <a:ext cx="749236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dirty="0"/>
              <a:t>Conclusion</a:t>
            </a:r>
            <a:endParaRPr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EDE62-AA6C-6D4A-A578-D7D7984FF486}"/>
              </a:ext>
            </a:extLst>
          </p:cNvPr>
          <p:cNvSpPr txBox="1"/>
          <p:nvPr/>
        </p:nvSpPr>
        <p:spPr>
          <a:xfrm>
            <a:off x="781664" y="1002890"/>
            <a:ext cx="16459201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Recap of Benefits of Effective Money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Empowers individuals to take control of their finances.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Enhances financial literacy and stability across various demographics.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Encourages smarter budgeting, saving, and investing habits.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Promotes long-term financial security and independence.</a:t>
            </a:r>
          </a:p>
          <a:p>
            <a:r>
              <a:rPr lang="en-US" sz="3600" b="1" dirty="0"/>
              <a:t>How the Website Assists in Achieving Financial Goals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Offers tools for real-time expense tracking and budgeting.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Provides personalized financial advice tailored to users’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Delivers educational resources to improve financial 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Facilitates better planning for both short-term and long-term goals.</a:t>
            </a:r>
          </a:p>
          <a:p>
            <a:r>
              <a:rPr lang="en-US" sz="3600" b="1" dirty="0"/>
              <a:t>Final Thoughts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Managing money wisely is essential for achieving a secure and independent future.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By leveraging the tools and resources available on this platform, users can confidently make informed decisions to grow and protect their finances.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Take the first step today—embrace smarter money management and pave the way to a more stable and prosperous financial future.</a:t>
            </a:r>
          </a:p>
        </p:txBody>
      </p:sp>
    </p:spTree>
    <p:extLst>
      <p:ext uri="{BB962C8B-B14F-4D97-AF65-F5344CB8AC3E}">
        <p14:creationId xmlns:p14="http://schemas.microsoft.com/office/powerpoint/2010/main" val="308560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6550-0E96-5F61-ECAF-0550B674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8DD5F-FB41-3B7F-6A07-B4754472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173" y="2726578"/>
            <a:ext cx="15784354" cy="6535065"/>
          </a:xfrm>
        </p:spPr>
        <p:txBody>
          <a:bodyPr>
            <a:normAutofit/>
          </a:bodyPr>
          <a:lstStyle/>
          <a:p>
            <a:pPr marR="81280" fontAlgn="base">
              <a:lnSpc>
                <a:spcPct val="107000"/>
              </a:lnSpc>
              <a:spcAft>
                <a:spcPts val="1070"/>
              </a:spcAft>
              <a:buClr>
                <a:srgbClr val="000000"/>
              </a:buClr>
              <a:buSzPct val="100000"/>
            </a:pPr>
            <a:r>
              <a:rPr lang="en-US" sz="2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Mint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Budgeting and financial planning tool: 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https://www.mint.com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8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81280" fontAlgn="base">
              <a:lnSpc>
                <a:spcPct val="107000"/>
              </a:lnSpc>
              <a:spcAft>
                <a:spcPts val="1050"/>
              </a:spcAft>
              <a:buClr>
                <a:srgbClr val="000000"/>
              </a:buClr>
              <a:buSzPct val="100000"/>
            </a:pPr>
            <a:r>
              <a:rPr lang="en-US" sz="2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Investopedia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Financial education and investment resources: 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https://www.investopedia.com</a:t>
            </a:r>
            <a:r>
              <a:rPr lang="en-US" sz="2800" u="sng" strike="noStrike" kern="100" dirty="0">
                <a:solidFill>
                  <a:srgbClr val="4472C4"/>
                </a:solidFill>
                <a:effectLst/>
                <a:uFill>
                  <a:solidFill>
                    <a:srgbClr val="4472C4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u="none" strike="noStrike" kern="100" dirty="0">
                <a:solidFill>
                  <a:srgbClr val="4472C4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8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81280" fontAlgn="base">
              <a:lnSpc>
                <a:spcPct val="107000"/>
              </a:lnSpc>
              <a:spcAft>
                <a:spcPts val="1070"/>
              </a:spcAft>
              <a:buClr>
                <a:srgbClr val="000000"/>
              </a:buClr>
              <a:buSzPct val="100000"/>
            </a:pPr>
            <a:r>
              <a:rPr lang="en-US" sz="2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NerdWallet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Financial advice and tools: 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https://www.nerdwallet.com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8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81280" lvl="0" fontAlgn="base">
              <a:lnSpc>
                <a:spcPct val="107000"/>
              </a:lnSpc>
              <a:spcAft>
                <a:spcPts val="1040"/>
              </a:spcAft>
              <a:buClr>
                <a:srgbClr val="000000"/>
              </a:buClr>
              <a:buSzPct val="100000"/>
            </a:pPr>
            <a:r>
              <a:rPr lang="en-US" sz="2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Dave Ramsey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Personal finance and budgeting resources: </a:t>
            </a: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https://www.daveramsey.com</a:t>
            </a:r>
            <a:endParaRPr lang="en-IN" sz="28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81280" lvl="0" fontAlgn="base">
              <a:lnSpc>
                <a:spcPct val="103000"/>
              </a:lnSpc>
              <a:spcAft>
                <a:spcPts val="50"/>
              </a:spcAft>
              <a:buClr>
                <a:srgbClr val="000000"/>
              </a:buClr>
              <a:buSzPct val="100000"/>
            </a:pPr>
            <a:r>
              <a:rPr lang="en-US" sz="2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“Fake News Detection on Social Media: A Data Mining Perspective,” IEEE </a:t>
            </a:r>
            <a:endParaRPr lang="en-IN" sz="28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81280" lvl="0" fontAlgn="base">
              <a:lnSpc>
                <a:spcPct val="103000"/>
              </a:lnSpc>
              <a:spcAft>
                <a:spcPts val="50"/>
              </a:spcAft>
              <a:buClr>
                <a:srgbClr val="000000"/>
              </a:buClr>
              <a:buSzPct val="100000"/>
            </a:pPr>
            <a:r>
              <a:rPr lang="en-US" sz="2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Transactions on Knowledge and Data Engineering (Relevant research paper) </a:t>
            </a:r>
            <a:endParaRPr lang="en-IN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93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0888" y="7929340"/>
            <a:ext cx="2947670" cy="2357755"/>
          </a:xfrm>
          <a:custGeom>
            <a:avLst/>
            <a:gdLst/>
            <a:ahLst/>
            <a:cxnLst/>
            <a:rect l="l" t="t" r="r" b="b"/>
            <a:pathLst>
              <a:path w="2947669" h="2357754">
                <a:moveTo>
                  <a:pt x="2947150" y="0"/>
                </a:moveTo>
                <a:lnTo>
                  <a:pt x="2907962" y="8920"/>
                </a:lnTo>
                <a:lnTo>
                  <a:pt x="2858388" y="21372"/>
                </a:lnTo>
                <a:lnTo>
                  <a:pt x="2809639" y="34776"/>
                </a:lnTo>
                <a:lnTo>
                  <a:pt x="2761698" y="49113"/>
                </a:lnTo>
                <a:lnTo>
                  <a:pt x="2714546" y="64362"/>
                </a:lnTo>
                <a:lnTo>
                  <a:pt x="2668165" y="80502"/>
                </a:lnTo>
                <a:lnTo>
                  <a:pt x="2622539" y="97512"/>
                </a:lnTo>
                <a:lnTo>
                  <a:pt x="2577648" y="115372"/>
                </a:lnTo>
                <a:lnTo>
                  <a:pt x="2533475" y="134061"/>
                </a:lnTo>
                <a:lnTo>
                  <a:pt x="2490001" y="153558"/>
                </a:lnTo>
                <a:lnTo>
                  <a:pt x="2447209" y="173843"/>
                </a:lnTo>
                <a:lnTo>
                  <a:pt x="2405082" y="194894"/>
                </a:lnTo>
                <a:lnTo>
                  <a:pt x="2363600" y="216692"/>
                </a:lnTo>
                <a:lnTo>
                  <a:pt x="2322746" y="239215"/>
                </a:lnTo>
                <a:lnTo>
                  <a:pt x="2282503" y="262442"/>
                </a:lnTo>
                <a:lnTo>
                  <a:pt x="2242851" y="286353"/>
                </a:lnTo>
                <a:lnTo>
                  <a:pt x="2203774" y="310928"/>
                </a:lnTo>
                <a:lnTo>
                  <a:pt x="2165253" y="336144"/>
                </a:lnTo>
                <a:lnTo>
                  <a:pt x="2127270" y="361983"/>
                </a:lnTo>
                <a:lnTo>
                  <a:pt x="2089808" y="388422"/>
                </a:lnTo>
                <a:lnTo>
                  <a:pt x="2052848" y="415442"/>
                </a:lnTo>
                <a:lnTo>
                  <a:pt x="2016372" y="443021"/>
                </a:lnTo>
                <a:lnTo>
                  <a:pt x="1980363" y="471139"/>
                </a:lnTo>
                <a:lnTo>
                  <a:pt x="1944803" y="499776"/>
                </a:lnTo>
                <a:lnTo>
                  <a:pt x="1909673" y="528909"/>
                </a:lnTo>
                <a:lnTo>
                  <a:pt x="1874956" y="558519"/>
                </a:lnTo>
                <a:lnTo>
                  <a:pt x="1840634" y="588585"/>
                </a:lnTo>
                <a:lnTo>
                  <a:pt x="1806688" y="619087"/>
                </a:lnTo>
                <a:lnTo>
                  <a:pt x="1773102" y="650002"/>
                </a:lnTo>
                <a:lnTo>
                  <a:pt x="1739856" y="681312"/>
                </a:lnTo>
                <a:lnTo>
                  <a:pt x="1706933" y="712995"/>
                </a:lnTo>
                <a:lnTo>
                  <a:pt x="1674316" y="745029"/>
                </a:lnTo>
                <a:lnTo>
                  <a:pt x="1641985" y="777396"/>
                </a:lnTo>
                <a:lnTo>
                  <a:pt x="1609924" y="810073"/>
                </a:lnTo>
                <a:lnTo>
                  <a:pt x="1578113" y="843040"/>
                </a:lnTo>
                <a:lnTo>
                  <a:pt x="1546536" y="876277"/>
                </a:lnTo>
                <a:lnTo>
                  <a:pt x="1515175" y="909763"/>
                </a:lnTo>
                <a:lnTo>
                  <a:pt x="1484011" y="943476"/>
                </a:lnTo>
                <a:lnTo>
                  <a:pt x="1453026" y="977397"/>
                </a:lnTo>
                <a:lnTo>
                  <a:pt x="1422202" y="1011504"/>
                </a:lnTo>
                <a:lnTo>
                  <a:pt x="1391523" y="1045777"/>
                </a:lnTo>
                <a:lnTo>
                  <a:pt x="1360969" y="1080195"/>
                </a:lnTo>
                <a:lnTo>
                  <a:pt x="1330522" y="1114738"/>
                </a:lnTo>
                <a:lnTo>
                  <a:pt x="1300165" y="1149384"/>
                </a:lnTo>
                <a:lnTo>
                  <a:pt x="1269880" y="1184113"/>
                </a:lnTo>
                <a:lnTo>
                  <a:pt x="1239649" y="1218904"/>
                </a:lnTo>
                <a:lnTo>
                  <a:pt x="1209454" y="1253737"/>
                </a:lnTo>
                <a:lnTo>
                  <a:pt x="1179276" y="1288590"/>
                </a:lnTo>
                <a:lnTo>
                  <a:pt x="1149093" y="1323443"/>
                </a:lnTo>
                <a:lnTo>
                  <a:pt x="1118891" y="1358276"/>
                </a:lnTo>
                <a:lnTo>
                  <a:pt x="1088654" y="1393067"/>
                </a:lnTo>
                <a:lnTo>
                  <a:pt x="1058363" y="1427796"/>
                </a:lnTo>
                <a:lnTo>
                  <a:pt x="1028001" y="1462442"/>
                </a:lnTo>
                <a:lnTo>
                  <a:pt x="997549" y="1496984"/>
                </a:lnTo>
                <a:lnTo>
                  <a:pt x="966990" y="1531403"/>
                </a:lnTo>
                <a:lnTo>
                  <a:pt x="936305" y="1565676"/>
                </a:lnTo>
                <a:lnTo>
                  <a:pt x="905477" y="1599783"/>
                </a:lnTo>
                <a:lnTo>
                  <a:pt x="874488" y="1633704"/>
                </a:lnTo>
                <a:lnTo>
                  <a:pt x="843320" y="1667417"/>
                </a:lnTo>
                <a:lnTo>
                  <a:pt x="811954" y="1700903"/>
                </a:lnTo>
                <a:lnTo>
                  <a:pt x="780373" y="1734139"/>
                </a:lnTo>
                <a:lnTo>
                  <a:pt x="748560" y="1767107"/>
                </a:lnTo>
                <a:lnTo>
                  <a:pt x="716495" y="1799784"/>
                </a:lnTo>
                <a:lnTo>
                  <a:pt x="684161" y="1832151"/>
                </a:lnTo>
                <a:lnTo>
                  <a:pt x="651541" y="1864186"/>
                </a:lnTo>
                <a:lnTo>
                  <a:pt x="618615" y="1895868"/>
                </a:lnTo>
                <a:lnTo>
                  <a:pt x="585367" y="1927178"/>
                </a:lnTo>
                <a:lnTo>
                  <a:pt x="551779" y="1958094"/>
                </a:lnTo>
                <a:lnTo>
                  <a:pt x="517831" y="1988595"/>
                </a:lnTo>
                <a:lnTo>
                  <a:pt x="483507" y="2018661"/>
                </a:lnTo>
                <a:lnTo>
                  <a:pt x="448789" y="2048272"/>
                </a:lnTo>
                <a:lnTo>
                  <a:pt x="413658" y="2077405"/>
                </a:lnTo>
                <a:lnTo>
                  <a:pt x="378096" y="2106041"/>
                </a:lnTo>
                <a:lnTo>
                  <a:pt x="342087" y="2134160"/>
                </a:lnTo>
                <a:lnTo>
                  <a:pt x="305610" y="2161739"/>
                </a:lnTo>
                <a:lnTo>
                  <a:pt x="268650" y="2188759"/>
                </a:lnTo>
                <a:lnTo>
                  <a:pt x="231188" y="2215199"/>
                </a:lnTo>
                <a:lnTo>
                  <a:pt x="193205" y="2241037"/>
                </a:lnTo>
                <a:lnTo>
                  <a:pt x="154684" y="2266254"/>
                </a:lnTo>
                <a:lnTo>
                  <a:pt x="115608" y="2290829"/>
                </a:lnTo>
                <a:lnTo>
                  <a:pt x="75957" y="2314740"/>
                </a:lnTo>
                <a:lnTo>
                  <a:pt x="35714" y="2337967"/>
                </a:lnTo>
                <a:lnTo>
                  <a:pt x="0" y="2357658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2506" y="0"/>
            <a:ext cx="18300700" cy="2339340"/>
            <a:chOff x="-12506" y="0"/>
            <a:chExt cx="18300700" cy="23393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740660" cy="2314575"/>
            </a:xfrm>
            <a:custGeom>
              <a:avLst/>
              <a:gdLst/>
              <a:ahLst/>
              <a:cxnLst/>
              <a:rect l="l" t="t" r="r" b="b"/>
              <a:pathLst>
                <a:path w="2740660" h="2314575">
                  <a:moveTo>
                    <a:pt x="2740301" y="0"/>
                  </a:moveTo>
                  <a:lnTo>
                    <a:pt x="2677093" y="32654"/>
                  </a:lnTo>
                  <a:lnTo>
                    <a:pt x="2636239" y="55176"/>
                  </a:lnTo>
                  <a:lnTo>
                    <a:pt x="2595995" y="78404"/>
                  </a:lnTo>
                  <a:lnTo>
                    <a:pt x="2556344" y="102315"/>
                  </a:lnTo>
                  <a:lnTo>
                    <a:pt x="2517266" y="126889"/>
                  </a:lnTo>
                  <a:lnTo>
                    <a:pt x="2478744" y="152106"/>
                  </a:lnTo>
                  <a:lnTo>
                    <a:pt x="2440761" y="177944"/>
                  </a:lnTo>
                  <a:lnTo>
                    <a:pt x="2403298" y="204384"/>
                  </a:lnTo>
                  <a:lnTo>
                    <a:pt x="2366337" y="231403"/>
                  </a:lnTo>
                  <a:lnTo>
                    <a:pt x="2329861" y="258983"/>
                  </a:lnTo>
                  <a:lnTo>
                    <a:pt x="2293851" y="287100"/>
                  </a:lnTo>
                  <a:lnTo>
                    <a:pt x="2258290" y="315737"/>
                  </a:lnTo>
                  <a:lnTo>
                    <a:pt x="2223159" y="344870"/>
                  </a:lnTo>
                  <a:lnTo>
                    <a:pt x="2188441" y="374480"/>
                  </a:lnTo>
                  <a:lnTo>
                    <a:pt x="2154117" y="404546"/>
                  </a:lnTo>
                  <a:lnTo>
                    <a:pt x="2120170" y="435047"/>
                  </a:lnTo>
                  <a:lnTo>
                    <a:pt x="2086582" y="465963"/>
                  </a:lnTo>
                  <a:lnTo>
                    <a:pt x="2053335" y="497272"/>
                  </a:lnTo>
                  <a:lnTo>
                    <a:pt x="2020411" y="528954"/>
                  </a:lnTo>
                  <a:lnTo>
                    <a:pt x="1987792" y="560989"/>
                  </a:lnTo>
                  <a:lnTo>
                    <a:pt x="1955460" y="593355"/>
                  </a:lnTo>
                  <a:lnTo>
                    <a:pt x="1923397" y="626032"/>
                  </a:lnTo>
                  <a:lnTo>
                    <a:pt x="1891585" y="659000"/>
                  </a:lnTo>
                  <a:lnTo>
                    <a:pt x="1860006" y="692236"/>
                  </a:lnTo>
                  <a:lnTo>
                    <a:pt x="1828643" y="725722"/>
                  </a:lnTo>
                  <a:lnTo>
                    <a:pt x="1797477" y="759435"/>
                  </a:lnTo>
                  <a:lnTo>
                    <a:pt x="1766490" y="793355"/>
                  </a:lnTo>
                  <a:lnTo>
                    <a:pt x="1735665" y="827462"/>
                  </a:lnTo>
                  <a:lnTo>
                    <a:pt x="1704984" y="861735"/>
                  </a:lnTo>
                  <a:lnTo>
                    <a:pt x="1674428" y="896153"/>
                  </a:lnTo>
                  <a:lnTo>
                    <a:pt x="1643979" y="930695"/>
                  </a:lnTo>
                  <a:lnTo>
                    <a:pt x="1613621" y="965341"/>
                  </a:lnTo>
                  <a:lnTo>
                    <a:pt x="1583334" y="1000070"/>
                  </a:lnTo>
                  <a:lnTo>
                    <a:pt x="1553101" y="1034860"/>
                  </a:lnTo>
                  <a:lnTo>
                    <a:pt x="1522903" y="1069693"/>
                  </a:lnTo>
                  <a:lnTo>
                    <a:pt x="1492724" y="1104546"/>
                  </a:lnTo>
                  <a:lnTo>
                    <a:pt x="1462545" y="1139400"/>
                  </a:lnTo>
                  <a:lnTo>
                    <a:pt x="1432348" y="1174232"/>
                  </a:lnTo>
                  <a:lnTo>
                    <a:pt x="1402115" y="1209024"/>
                  </a:lnTo>
                  <a:lnTo>
                    <a:pt x="1371828" y="1243753"/>
                  </a:lnTo>
                  <a:lnTo>
                    <a:pt x="1341470" y="1278400"/>
                  </a:lnTo>
                  <a:lnTo>
                    <a:pt x="1311022" y="1312942"/>
                  </a:lnTo>
                  <a:lnTo>
                    <a:pt x="1280466" y="1347361"/>
                  </a:lnTo>
                  <a:lnTo>
                    <a:pt x="1249784" y="1381634"/>
                  </a:lnTo>
                  <a:lnTo>
                    <a:pt x="1218959" y="1415741"/>
                  </a:lnTo>
                  <a:lnTo>
                    <a:pt x="1187973" y="1449662"/>
                  </a:lnTo>
                  <a:lnTo>
                    <a:pt x="1156807" y="1483376"/>
                  </a:lnTo>
                  <a:lnTo>
                    <a:pt x="1125444" y="1516862"/>
                  </a:lnTo>
                  <a:lnTo>
                    <a:pt x="1093865" y="1550099"/>
                  </a:lnTo>
                  <a:lnTo>
                    <a:pt x="1062054" y="1583066"/>
                  </a:lnTo>
                  <a:lnTo>
                    <a:pt x="1029991" y="1615744"/>
                  </a:lnTo>
                  <a:lnTo>
                    <a:pt x="997659" y="1648110"/>
                  </a:lnTo>
                  <a:lnTo>
                    <a:pt x="965040" y="1680145"/>
                  </a:lnTo>
                  <a:lnTo>
                    <a:pt x="932116" y="1711828"/>
                  </a:lnTo>
                  <a:lnTo>
                    <a:pt x="898869" y="1743138"/>
                  </a:lnTo>
                  <a:lnTo>
                    <a:pt x="865281" y="1774054"/>
                  </a:lnTo>
                  <a:lnTo>
                    <a:pt x="831334" y="1804555"/>
                  </a:lnTo>
                  <a:lnTo>
                    <a:pt x="797011" y="1834621"/>
                  </a:lnTo>
                  <a:lnTo>
                    <a:pt x="762293" y="1864232"/>
                  </a:lnTo>
                  <a:lnTo>
                    <a:pt x="727162" y="1893365"/>
                  </a:lnTo>
                  <a:lnTo>
                    <a:pt x="691600" y="1922002"/>
                  </a:lnTo>
                  <a:lnTo>
                    <a:pt x="655591" y="1950120"/>
                  </a:lnTo>
                  <a:lnTo>
                    <a:pt x="619114" y="1977699"/>
                  </a:lnTo>
                  <a:lnTo>
                    <a:pt x="582154" y="2004719"/>
                  </a:lnTo>
                  <a:lnTo>
                    <a:pt x="544691" y="2031158"/>
                  </a:lnTo>
                  <a:lnTo>
                    <a:pt x="506707" y="2056997"/>
                  </a:lnTo>
                  <a:lnTo>
                    <a:pt x="468186" y="2082214"/>
                  </a:lnTo>
                  <a:lnTo>
                    <a:pt x="429108" y="2106788"/>
                  </a:lnTo>
                  <a:lnTo>
                    <a:pt x="389456" y="2130700"/>
                  </a:lnTo>
                  <a:lnTo>
                    <a:pt x="349212" y="2153927"/>
                  </a:lnTo>
                  <a:lnTo>
                    <a:pt x="308359" y="2176450"/>
                  </a:lnTo>
                  <a:lnTo>
                    <a:pt x="266877" y="2198247"/>
                  </a:lnTo>
                  <a:lnTo>
                    <a:pt x="224749" y="2219299"/>
                  </a:lnTo>
                  <a:lnTo>
                    <a:pt x="181958" y="2239584"/>
                  </a:lnTo>
                  <a:lnTo>
                    <a:pt x="138485" y="2259081"/>
                  </a:lnTo>
                  <a:lnTo>
                    <a:pt x="94312" y="2277770"/>
                  </a:lnTo>
                  <a:lnTo>
                    <a:pt x="49421" y="2295630"/>
                  </a:lnTo>
                  <a:lnTo>
                    <a:pt x="3795" y="2312640"/>
                  </a:lnTo>
                  <a:lnTo>
                    <a:pt x="0" y="2313961"/>
                  </a:lnTo>
                </a:path>
              </a:pathLst>
            </a:custGeom>
            <a:ln w="25012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66" y="536295"/>
              <a:ext cx="18277840" cy="47625"/>
            </a:xfrm>
            <a:custGeom>
              <a:avLst/>
              <a:gdLst/>
              <a:ahLst/>
              <a:cxnLst/>
              <a:rect l="l" t="t" r="r" b="b"/>
              <a:pathLst>
                <a:path w="18277840" h="47625">
                  <a:moveTo>
                    <a:pt x="18277421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77421" y="47625"/>
                  </a:lnTo>
                  <a:lnTo>
                    <a:pt x="18277421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9754514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6743" y="2391057"/>
            <a:ext cx="4137660" cy="1525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9850" spc="-210" dirty="0"/>
              <a:t>Thanks!</a:t>
            </a:r>
            <a:endParaRPr lang="en-IN" sz="9850" dirty="0"/>
          </a:p>
        </p:txBody>
      </p:sp>
      <p:sp>
        <p:nvSpPr>
          <p:cNvPr id="8" name="object 8"/>
          <p:cNvSpPr txBox="1"/>
          <p:nvPr/>
        </p:nvSpPr>
        <p:spPr>
          <a:xfrm>
            <a:off x="4610783" y="4353333"/>
            <a:ext cx="9077405" cy="77226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065" marR="5080" algn="ctr">
              <a:lnSpc>
                <a:spcPct val="102299"/>
              </a:lnSpc>
              <a:spcBef>
                <a:spcPts val="30"/>
              </a:spcBef>
            </a:pPr>
            <a:r>
              <a:rPr lang="en-US" sz="5000">
                <a:latin typeface="Stencil" panose="040409050D0802020404" pitchFamily="82" charset="0"/>
                <a:cs typeface="Verdana"/>
              </a:rPr>
              <a:t>Team :- Budgeteers</a:t>
            </a:r>
            <a:endParaRPr sz="5000">
              <a:latin typeface="Stencil" panose="040409050D0802020404" pitchFamily="82" charset="0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743" y="6036744"/>
            <a:ext cx="1095375" cy="1095375"/>
          </a:xfrm>
          <a:custGeom>
            <a:avLst/>
            <a:gdLst/>
            <a:ahLst/>
            <a:cxnLst/>
            <a:rect l="l" t="t" r="r" b="b"/>
            <a:pathLst>
              <a:path w="1095375" h="1095375">
                <a:moveTo>
                  <a:pt x="831100" y="546455"/>
                </a:moveTo>
                <a:lnTo>
                  <a:pt x="714832" y="546455"/>
                </a:lnTo>
                <a:lnTo>
                  <a:pt x="702246" y="543915"/>
                </a:lnTo>
                <a:lnTo>
                  <a:pt x="691959" y="536994"/>
                </a:lnTo>
                <a:lnTo>
                  <a:pt x="685038" y="526707"/>
                </a:lnTo>
                <a:lnTo>
                  <a:pt x="682498" y="514108"/>
                </a:lnTo>
                <a:lnTo>
                  <a:pt x="682498" y="383197"/>
                </a:lnTo>
                <a:lnTo>
                  <a:pt x="685355" y="369036"/>
                </a:lnTo>
                <a:lnTo>
                  <a:pt x="693166" y="357466"/>
                </a:lnTo>
                <a:lnTo>
                  <a:pt x="704748" y="349643"/>
                </a:lnTo>
                <a:lnTo>
                  <a:pt x="718908" y="346773"/>
                </a:lnTo>
                <a:lnTo>
                  <a:pt x="831088" y="346773"/>
                </a:lnTo>
                <a:lnTo>
                  <a:pt x="831088" y="254711"/>
                </a:lnTo>
                <a:lnTo>
                  <a:pt x="718908" y="254711"/>
                </a:lnTo>
                <a:lnTo>
                  <a:pt x="668947" y="264833"/>
                </a:lnTo>
                <a:lnTo>
                  <a:pt x="628091" y="292392"/>
                </a:lnTo>
                <a:lnTo>
                  <a:pt x="600532" y="333235"/>
                </a:lnTo>
                <a:lnTo>
                  <a:pt x="590423" y="383197"/>
                </a:lnTo>
                <a:lnTo>
                  <a:pt x="590423" y="514108"/>
                </a:lnTo>
                <a:lnTo>
                  <a:pt x="587870" y="526707"/>
                </a:lnTo>
                <a:lnTo>
                  <a:pt x="580948" y="536994"/>
                </a:lnTo>
                <a:lnTo>
                  <a:pt x="570661" y="543915"/>
                </a:lnTo>
                <a:lnTo>
                  <a:pt x="558076" y="546455"/>
                </a:lnTo>
                <a:lnTo>
                  <a:pt x="441833" y="546455"/>
                </a:lnTo>
                <a:lnTo>
                  <a:pt x="441833" y="638517"/>
                </a:lnTo>
                <a:lnTo>
                  <a:pt x="558088" y="638517"/>
                </a:lnTo>
                <a:lnTo>
                  <a:pt x="570661" y="641070"/>
                </a:lnTo>
                <a:lnTo>
                  <a:pt x="580948" y="647992"/>
                </a:lnTo>
                <a:lnTo>
                  <a:pt x="587870" y="658279"/>
                </a:lnTo>
                <a:lnTo>
                  <a:pt x="590423" y="670864"/>
                </a:lnTo>
                <a:lnTo>
                  <a:pt x="590423" y="1095375"/>
                </a:lnTo>
                <a:lnTo>
                  <a:pt x="682498" y="1095375"/>
                </a:lnTo>
                <a:lnTo>
                  <a:pt x="682498" y="670864"/>
                </a:lnTo>
                <a:lnTo>
                  <a:pt x="685038" y="658279"/>
                </a:lnTo>
                <a:lnTo>
                  <a:pt x="691959" y="647992"/>
                </a:lnTo>
                <a:lnTo>
                  <a:pt x="702246" y="641070"/>
                </a:lnTo>
                <a:lnTo>
                  <a:pt x="714832" y="638517"/>
                </a:lnTo>
                <a:lnTo>
                  <a:pt x="831100" y="638517"/>
                </a:lnTo>
                <a:lnTo>
                  <a:pt x="831100" y="546455"/>
                </a:lnTo>
                <a:close/>
              </a:path>
              <a:path w="1095375" h="1095375">
                <a:moveTo>
                  <a:pt x="1095375" y="133413"/>
                </a:moveTo>
                <a:lnTo>
                  <a:pt x="1088555" y="91300"/>
                </a:lnTo>
                <a:lnTo>
                  <a:pt x="1069594" y="54686"/>
                </a:lnTo>
                <a:lnTo>
                  <a:pt x="1040701" y="25781"/>
                </a:lnTo>
                <a:lnTo>
                  <a:pt x="1004087" y="6819"/>
                </a:lnTo>
                <a:lnTo>
                  <a:pt x="961961" y="0"/>
                </a:lnTo>
                <a:lnTo>
                  <a:pt x="133400" y="0"/>
                </a:lnTo>
                <a:lnTo>
                  <a:pt x="91274" y="6819"/>
                </a:lnTo>
                <a:lnTo>
                  <a:pt x="54660" y="25781"/>
                </a:lnTo>
                <a:lnTo>
                  <a:pt x="25768" y="54686"/>
                </a:lnTo>
                <a:lnTo>
                  <a:pt x="6807" y="91300"/>
                </a:lnTo>
                <a:lnTo>
                  <a:pt x="0" y="133413"/>
                </a:lnTo>
                <a:lnTo>
                  <a:pt x="0" y="961974"/>
                </a:lnTo>
                <a:lnTo>
                  <a:pt x="6807" y="1004100"/>
                </a:lnTo>
                <a:lnTo>
                  <a:pt x="25768" y="1040714"/>
                </a:lnTo>
                <a:lnTo>
                  <a:pt x="54660" y="1069606"/>
                </a:lnTo>
                <a:lnTo>
                  <a:pt x="91274" y="1088567"/>
                </a:lnTo>
                <a:lnTo>
                  <a:pt x="133400" y="1095375"/>
                </a:lnTo>
                <a:lnTo>
                  <a:pt x="525741" y="1095375"/>
                </a:lnTo>
                <a:lnTo>
                  <a:pt x="525741" y="703199"/>
                </a:lnTo>
                <a:lnTo>
                  <a:pt x="409486" y="703199"/>
                </a:lnTo>
                <a:lnTo>
                  <a:pt x="396887" y="700659"/>
                </a:lnTo>
                <a:lnTo>
                  <a:pt x="386600" y="693737"/>
                </a:lnTo>
                <a:lnTo>
                  <a:pt x="379679" y="683450"/>
                </a:lnTo>
                <a:lnTo>
                  <a:pt x="377139" y="670864"/>
                </a:lnTo>
                <a:lnTo>
                  <a:pt x="377139" y="514108"/>
                </a:lnTo>
                <a:lnTo>
                  <a:pt x="379679" y="501523"/>
                </a:lnTo>
                <a:lnTo>
                  <a:pt x="386600" y="491248"/>
                </a:lnTo>
                <a:lnTo>
                  <a:pt x="396887" y="484314"/>
                </a:lnTo>
                <a:lnTo>
                  <a:pt x="409486" y="481761"/>
                </a:lnTo>
                <a:lnTo>
                  <a:pt x="525741" y="481761"/>
                </a:lnTo>
                <a:lnTo>
                  <a:pt x="525741" y="383197"/>
                </a:lnTo>
                <a:lnTo>
                  <a:pt x="530847" y="338963"/>
                </a:lnTo>
                <a:lnTo>
                  <a:pt x="545401" y="298323"/>
                </a:lnTo>
                <a:lnTo>
                  <a:pt x="568223" y="262458"/>
                </a:lnTo>
                <a:lnTo>
                  <a:pt x="598157" y="232524"/>
                </a:lnTo>
                <a:lnTo>
                  <a:pt x="634022" y="209702"/>
                </a:lnTo>
                <a:lnTo>
                  <a:pt x="674662" y="195148"/>
                </a:lnTo>
                <a:lnTo>
                  <a:pt x="718908" y="190030"/>
                </a:lnTo>
                <a:lnTo>
                  <a:pt x="863434" y="190030"/>
                </a:lnTo>
                <a:lnTo>
                  <a:pt x="876020" y="192582"/>
                </a:lnTo>
                <a:lnTo>
                  <a:pt x="886294" y="199504"/>
                </a:lnTo>
                <a:lnTo>
                  <a:pt x="893229" y="209791"/>
                </a:lnTo>
                <a:lnTo>
                  <a:pt x="895781" y="222364"/>
                </a:lnTo>
                <a:lnTo>
                  <a:pt x="895781" y="379120"/>
                </a:lnTo>
                <a:lnTo>
                  <a:pt x="893229" y="391706"/>
                </a:lnTo>
                <a:lnTo>
                  <a:pt x="886294" y="401993"/>
                </a:lnTo>
                <a:lnTo>
                  <a:pt x="876020" y="408914"/>
                </a:lnTo>
                <a:lnTo>
                  <a:pt x="863422" y="411454"/>
                </a:lnTo>
                <a:lnTo>
                  <a:pt x="747179" y="411454"/>
                </a:lnTo>
                <a:lnTo>
                  <a:pt x="747179" y="481761"/>
                </a:lnTo>
                <a:lnTo>
                  <a:pt x="863434" y="481761"/>
                </a:lnTo>
                <a:lnTo>
                  <a:pt x="876020" y="484314"/>
                </a:lnTo>
                <a:lnTo>
                  <a:pt x="886294" y="491248"/>
                </a:lnTo>
                <a:lnTo>
                  <a:pt x="893229" y="501523"/>
                </a:lnTo>
                <a:lnTo>
                  <a:pt x="895781" y="514108"/>
                </a:lnTo>
                <a:lnTo>
                  <a:pt x="895781" y="670864"/>
                </a:lnTo>
                <a:lnTo>
                  <a:pt x="893229" y="683450"/>
                </a:lnTo>
                <a:lnTo>
                  <a:pt x="886294" y="693737"/>
                </a:lnTo>
                <a:lnTo>
                  <a:pt x="876020" y="700659"/>
                </a:lnTo>
                <a:lnTo>
                  <a:pt x="863422" y="703199"/>
                </a:lnTo>
                <a:lnTo>
                  <a:pt x="747179" y="703199"/>
                </a:lnTo>
                <a:lnTo>
                  <a:pt x="747179" y="1095375"/>
                </a:lnTo>
                <a:lnTo>
                  <a:pt x="961961" y="1095375"/>
                </a:lnTo>
                <a:lnTo>
                  <a:pt x="1004087" y="1088567"/>
                </a:lnTo>
                <a:lnTo>
                  <a:pt x="1040701" y="1069606"/>
                </a:lnTo>
                <a:lnTo>
                  <a:pt x="1069594" y="1040714"/>
                </a:lnTo>
                <a:lnTo>
                  <a:pt x="1088555" y="1004100"/>
                </a:lnTo>
                <a:lnTo>
                  <a:pt x="1095375" y="961974"/>
                </a:lnTo>
                <a:lnTo>
                  <a:pt x="1095375" y="133413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6312" y="6036744"/>
            <a:ext cx="1095375" cy="1095375"/>
          </a:xfrm>
          <a:custGeom>
            <a:avLst/>
            <a:gdLst/>
            <a:ahLst/>
            <a:cxnLst/>
            <a:rect l="l" t="t" r="r" b="b"/>
            <a:pathLst>
              <a:path w="1095375" h="1095375">
                <a:moveTo>
                  <a:pt x="708152" y="547687"/>
                </a:moveTo>
                <a:lnTo>
                  <a:pt x="699947" y="497039"/>
                </a:lnTo>
                <a:lnTo>
                  <a:pt x="677138" y="452996"/>
                </a:lnTo>
                <a:lnTo>
                  <a:pt x="642378" y="418236"/>
                </a:lnTo>
                <a:lnTo>
                  <a:pt x="598335" y="395427"/>
                </a:lnTo>
                <a:lnTo>
                  <a:pt x="547687" y="387223"/>
                </a:lnTo>
                <a:lnTo>
                  <a:pt x="497027" y="395427"/>
                </a:lnTo>
                <a:lnTo>
                  <a:pt x="452983" y="418236"/>
                </a:lnTo>
                <a:lnTo>
                  <a:pt x="418223" y="452996"/>
                </a:lnTo>
                <a:lnTo>
                  <a:pt x="395427" y="497039"/>
                </a:lnTo>
                <a:lnTo>
                  <a:pt x="387235" y="547687"/>
                </a:lnTo>
                <a:lnTo>
                  <a:pt x="395427" y="598347"/>
                </a:lnTo>
                <a:lnTo>
                  <a:pt x="418223" y="642391"/>
                </a:lnTo>
                <a:lnTo>
                  <a:pt x="452983" y="677151"/>
                </a:lnTo>
                <a:lnTo>
                  <a:pt x="497027" y="699947"/>
                </a:lnTo>
                <a:lnTo>
                  <a:pt x="547687" y="708139"/>
                </a:lnTo>
                <a:lnTo>
                  <a:pt x="598335" y="699947"/>
                </a:lnTo>
                <a:lnTo>
                  <a:pt x="642378" y="677151"/>
                </a:lnTo>
                <a:lnTo>
                  <a:pt x="677138" y="642391"/>
                </a:lnTo>
                <a:lnTo>
                  <a:pt x="699947" y="598347"/>
                </a:lnTo>
                <a:lnTo>
                  <a:pt x="708152" y="547687"/>
                </a:lnTo>
                <a:close/>
              </a:path>
              <a:path w="1095375" h="1095375">
                <a:moveTo>
                  <a:pt x="900684" y="290957"/>
                </a:moveTo>
                <a:lnTo>
                  <a:pt x="894181" y="258864"/>
                </a:lnTo>
                <a:lnTo>
                  <a:pt x="893102" y="253530"/>
                </a:lnTo>
                <a:lnTo>
                  <a:pt x="872451" y="222910"/>
                </a:lnTo>
                <a:lnTo>
                  <a:pt x="841844" y="202260"/>
                </a:lnTo>
                <a:lnTo>
                  <a:pt x="836510" y="201180"/>
                </a:lnTo>
                <a:lnTo>
                  <a:pt x="836510" y="323049"/>
                </a:lnTo>
                <a:lnTo>
                  <a:pt x="831456" y="348005"/>
                </a:lnTo>
                <a:lnTo>
                  <a:pt x="817676" y="368414"/>
                </a:lnTo>
                <a:lnTo>
                  <a:pt x="797280" y="382181"/>
                </a:lnTo>
                <a:lnTo>
                  <a:pt x="772325" y="387223"/>
                </a:lnTo>
                <a:lnTo>
                  <a:pt x="772325" y="547687"/>
                </a:lnTo>
                <a:lnTo>
                  <a:pt x="767740" y="592899"/>
                </a:lnTo>
                <a:lnTo>
                  <a:pt x="754634" y="635038"/>
                </a:lnTo>
                <a:lnTo>
                  <a:pt x="733894" y="673201"/>
                </a:lnTo>
                <a:lnTo>
                  <a:pt x="706450" y="706450"/>
                </a:lnTo>
                <a:lnTo>
                  <a:pt x="673188" y="733907"/>
                </a:lnTo>
                <a:lnTo>
                  <a:pt x="635025" y="754646"/>
                </a:lnTo>
                <a:lnTo>
                  <a:pt x="592886" y="767753"/>
                </a:lnTo>
                <a:lnTo>
                  <a:pt x="547687" y="772325"/>
                </a:lnTo>
                <a:lnTo>
                  <a:pt x="502475" y="767753"/>
                </a:lnTo>
                <a:lnTo>
                  <a:pt x="460336" y="754646"/>
                </a:lnTo>
                <a:lnTo>
                  <a:pt x="422173" y="733907"/>
                </a:lnTo>
                <a:lnTo>
                  <a:pt x="388924" y="706450"/>
                </a:lnTo>
                <a:lnTo>
                  <a:pt x="361467" y="673201"/>
                </a:lnTo>
                <a:lnTo>
                  <a:pt x="340728" y="635038"/>
                </a:lnTo>
                <a:lnTo>
                  <a:pt x="327621" y="592899"/>
                </a:lnTo>
                <a:lnTo>
                  <a:pt x="323049" y="547687"/>
                </a:lnTo>
                <a:lnTo>
                  <a:pt x="327621" y="502488"/>
                </a:lnTo>
                <a:lnTo>
                  <a:pt x="340728" y="460349"/>
                </a:lnTo>
                <a:lnTo>
                  <a:pt x="361467" y="422186"/>
                </a:lnTo>
                <a:lnTo>
                  <a:pt x="388924" y="388924"/>
                </a:lnTo>
                <a:lnTo>
                  <a:pt x="422173" y="361480"/>
                </a:lnTo>
                <a:lnTo>
                  <a:pt x="460336" y="340741"/>
                </a:lnTo>
                <a:lnTo>
                  <a:pt x="502475" y="327634"/>
                </a:lnTo>
                <a:lnTo>
                  <a:pt x="547687" y="323049"/>
                </a:lnTo>
                <a:lnTo>
                  <a:pt x="592886" y="327634"/>
                </a:lnTo>
                <a:lnTo>
                  <a:pt x="635025" y="340741"/>
                </a:lnTo>
                <a:lnTo>
                  <a:pt x="673188" y="361480"/>
                </a:lnTo>
                <a:lnTo>
                  <a:pt x="706450" y="388924"/>
                </a:lnTo>
                <a:lnTo>
                  <a:pt x="733894" y="422186"/>
                </a:lnTo>
                <a:lnTo>
                  <a:pt x="754634" y="460349"/>
                </a:lnTo>
                <a:lnTo>
                  <a:pt x="767740" y="502488"/>
                </a:lnTo>
                <a:lnTo>
                  <a:pt x="772325" y="547687"/>
                </a:lnTo>
                <a:lnTo>
                  <a:pt x="772325" y="387223"/>
                </a:lnTo>
                <a:lnTo>
                  <a:pt x="747369" y="382181"/>
                </a:lnTo>
                <a:lnTo>
                  <a:pt x="726960" y="368414"/>
                </a:lnTo>
                <a:lnTo>
                  <a:pt x="713193" y="348005"/>
                </a:lnTo>
                <a:lnTo>
                  <a:pt x="708152" y="323049"/>
                </a:lnTo>
                <a:lnTo>
                  <a:pt x="713193" y="298094"/>
                </a:lnTo>
                <a:lnTo>
                  <a:pt x="726960" y="277685"/>
                </a:lnTo>
                <a:lnTo>
                  <a:pt x="747369" y="263918"/>
                </a:lnTo>
                <a:lnTo>
                  <a:pt x="772325" y="258864"/>
                </a:lnTo>
                <a:lnTo>
                  <a:pt x="797280" y="263918"/>
                </a:lnTo>
                <a:lnTo>
                  <a:pt x="817676" y="277685"/>
                </a:lnTo>
                <a:lnTo>
                  <a:pt x="831456" y="298094"/>
                </a:lnTo>
                <a:lnTo>
                  <a:pt x="836510" y="323049"/>
                </a:lnTo>
                <a:lnTo>
                  <a:pt x="836510" y="201180"/>
                </a:lnTo>
                <a:lnTo>
                  <a:pt x="804418" y="194678"/>
                </a:lnTo>
                <a:lnTo>
                  <a:pt x="290957" y="194678"/>
                </a:lnTo>
                <a:lnTo>
                  <a:pt x="253517" y="202260"/>
                </a:lnTo>
                <a:lnTo>
                  <a:pt x="222910" y="222910"/>
                </a:lnTo>
                <a:lnTo>
                  <a:pt x="202260" y="253530"/>
                </a:lnTo>
                <a:lnTo>
                  <a:pt x="194691" y="290957"/>
                </a:lnTo>
                <a:lnTo>
                  <a:pt x="194691" y="804418"/>
                </a:lnTo>
                <a:lnTo>
                  <a:pt x="202260" y="841857"/>
                </a:lnTo>
                <a:lnTo>
                  <a:pt x="222910" y="872464"/>
                </a:lnTo>
                <a:lnTo>
                  <a:pt x="253517" y="893114"/>
                </a:lnTo>
                <a:lnTo>
                  <a:pt x="290957" y="900684"/>
                </a:lnTo>
                <a:lnTo>
                  <a:pt x="804418" y="900684"/>
                </a:lnTo>
                <a:lnTo>
                  <a:pt x="841844" y="893114"/>
                </a:lnTo>
                <a:lnTo>
                  <a:pt x="872451" y="872464"/>
                </a:lnTo>
                <a:lnTo>
                  <a:pt x="893102" y="841857"/>
                </a:lnTo>
                <a:lnTo>
                  <a:pt x="900684" y="804418"/>
                </a:lnTo>
                <a:lnTo>
                  <a:pt x="900684" y="772325"/>
                </a:lnTo>
                <a:lnTo>
                  <a:pt x="900684" y="387223"/>
                </a:lnTo>
                <a:lnTo>
                  <a:pt x="900684" y="290957"/>
                </a:lnTo>
                <a:close/>
              </a:path>
              <a:path w="1095375" h="1095375">
                <a:moveTo>
                  <a:pt x="1095375" y="162585"/>
                </a:moveTo>
                <a:lnTo>
                  <a:pt x="1090942" y="130492"/>
                </a:lnTo>
                <a:lnTo>
                  <a:pt x="1089469" y="119824"/>
                </a:lnTo>
                <a:lnTo>
                  <a:pt x="1072870" y="81114"/>
                </a:lnTo>
                <a:lnTo>
                  <a:pt x="1047242" y="48120"/>
                </a:lnTo>
                <a:lnTo>
                  <a:pt x="1014247" y="22504"/>
                </a:lnTo>
                <a:lnTo>
                  <a:pt x="975537" y="5905"/>
                </a:lnTo>
                <a:lnTo>
                  <a:pt x="964869" y="4432"/>
                </a:lnTo>
                <a:lnTo>
                  <a:pt x="964869" y="290957"/>
                </a:lnTo>
                <a:lnTo>
                  <a:pt x="964869" y="804418"/>
                </a:lnTo>
                <a:lnTo>
                  <a:pt x="956665" y="855078"/>
                </a:lnTo>
                <a:lnTo>
                  <a:pt x="933869" y="899121"/>
                </a:lnTo>
                <a:lnTo>
                  <a:pt x="899109" y="933881"/>
                </a:lnTo>
                <a:lnTo>
                  <a:pt x="855065" y="956678"/>
                </a:lnTo>
                <a:lnTo>
                  <a:pt x="804418" y="964869"/>
                </a:lnTo>
                <a:lnTo>
                  <a:pt x="290957" y="964869"/>
                </a:lnTo>
                <a:lnTo>
                  <a:pt x="240296" y="956678"/>
                </a:lnTo>
                <a:lnTo>
                  <a:pt x="196253" y="933881"/>
                </a:lnTo>
                <a:lnTo>
                  <a:pt x="161493" y="899121"/>
                </a:lnTo>
                <a:lnTo>
                  <a:pt x="138696" y="855078"/>
                </a:lnTo>
                <a:lnTo>
                  <a:pt x="130505" y="804418"/>
                </a:lnTo>
                <a:lnTo>
                  <a:pt x="130505" y="290957"/>
                </a:lnTo>
                <a:lnTo>
                  <a:pt x="138696" y="240309"/>
                </a:lnTo>
                <a:lnTo>
                  <a:pt x="161493" y="196265"/>
                </a:lnTo>
                <a:lnTo>
                  <a:pt x="196253" y="161505"/>
                </a:lnTo>
                <a:lnTo>
                  <a:pt x="240296" y="138696"/>
                </a:lnTo>
                <a:lnTo>
                  <a:pt x="290957" y="130492"/>
                </a:lnTo>
                <a:lnTo>
                  <a:pt x="804418" y="130492"/>
                </a:lnTo>
                <a:lnTo>
                  <a:pt x="855065" y="138696"/>
                </a:lnTo>
                <a:lnTo>
                  <a:pt x="899109" y="161505"/>
                </a:lnTo>
                <a:lnTo>
                  <a:pt x="933869" y="196265"/>
                </a:lnTo>
                <a:lnTo>
                  <a:pt x="956665" y="240309"/>
                </a:lnTo>
                <a:lnTo>
                  <a:pt x="964869" y="290957"/>
                </a:lnTo>
                <a:lnTo>
                  <a:pt x="964869" y="4432"/>
                </a:lnTo>
                <a:lnTo>
                  <a:pt x="932776" y="0"/>
                </a:lnTo>
                <a:lnTo>
                  <a:pt x="162598" y="0"/>
                </a:lnTo>
                <a:lnTo>
                  <a:pt x="119824" y="5905"/>
                </a:lnTo>
                <a:lnTo>
                  <a:pt x="81114" y="22504"/>
                </a:lnTo>
                <a:lnTo>
                  <a:pt x="48120" y="48120"/>
                </a:lnTo>
                <a:lnTo>
                  <a:pt x="22491" y="81114"/>
                </a:lnTo>
                <a:lnTo>
                  <a:pt x="5892" y="119824"/>
                </a:lnTo>
                <a:lnTo>
                  <a:pt x="0" y="162585"/>
                </a:lnTo>
                <a:lnTo>
                  <a:pt x="0" y="932776"/>
                </a:lnTo>
                <a:lnTo>
                  <a:pt x="5892" y="975550"/>
                </a:lnTo>
                <a:lnTo>
                  <a:pt x="22491" y="1014260"/>
                </a:lnTo>
                <a:lnTo>
                  <a:pt x="48120" y="1047254"/>
                </a:lnTo>
                <a:lnTo>
                  <a:pt x="81114" y="1072883"/>
                </a:lnTo>
                <a:lnTo>
                  <a:pt x="119824" y="1089482"/>
                </a:lnTo>
                <a:lnTo>
                  <a:pt x="162598" y="1095375"/>
                </a:lnTo>
                <a:lnTo>
                  <a:pt x="932776" y="1095375"/>
                </a:lnTo>
                <a:lnTo>
                  <a:pt x="975537" y="1089482"/>
                </a:lnTo>
                <a:lnTo>
                  <a:pt x="1014247" y="1072883"/>
                </a:lnTo>
                <a:lnTo>
                  <a:pt x="1047242" y="1047254"/>
                </a:lnTo>
                <a:lnTo>
                  <a:pt x="1072870" y="1014260"/>
                </a:lnTo>
                <a:lnTo>
                  <a:pt x="1089469" y="975550"/>
                </a:lnTo>
                <a:lnTo>
                  <a:pt x="1090942" y="964869"/>
                </a:lnTo>
                <a:lnTo>
                  <a:pt x="1095375" y="932776"/>
                </a:lnTo>
                <a:lnTo>
                  <a:pt x="1095375" y="162585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0115881" y="6036743"/>
            <a:ext cx="1095375" cy="1095375"/>
            <a:chOff x="10105453" y="7200303"/>
            <a:chExt cx="1095375" cy="109537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2224" y="7394981"/>
              <a:ext cx="64185" cy="641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05453" y="7200303"/>
              <a:ext cx="1095375" cy="1095375"/>
            </a:xfrm>
            <a:custGeom>
              <a:avLst/>
              <a:gdLst/>
              <a:ahLst/>
              <a:cxnLst/>
              <a:rect l="l" t="t" r="r" b="b"/>
              <a:pathLst>
                <a:path w="1095375" h="1095375">
                  <a:moveTo>
                    <a:pt x="290944" y="451408"/>
                  </a:moveTo>
                  <a:lnTo>
                    <a:pt x="226771" y="451408"/>
                  </a:lnTo>
                  <a:lnTo>
                    <a:pt x="226771" y="900684"/>
                  </a:lnTo>
                  <a:lnTo>
                    <a:pt x="290944" y="900684"/>
                  </a:lnTo>
                  <a:lnTo>
                    <a:pt x="290944" y="451408"/>
                  </a:lnTo>
                  <a:close/>
                </a:path>
                <a:path w="1095375" h="1095375">
                  <a:moveTo>
                    <a:pt x="868591" y="587362"/>
                  </a:moveTo>
                  <a:lnTo>
                    <a:pt x="860513" y="540905"/>
                  </a:lnTo>
                  <a:lnTo>
                    <a:pt x="837209" y="500367"/>
                  </a:lnTo>
                  <a:lnTo>
                    <a:pt x="800087" y="469646"/>
                  </a:lnTo>
                  <a:lnTo>
                    <a:pt x="750544" y="452577"/>
                  </a:lnTo>
                  <a:lnTo>
                    <a:pt x="713333" y="450723"/>
                  </a:lnTo>
                  <a:lnTo>
                    <a:pt x="677278" y="456996"/>
                  </a:lnTo>
                  <a:lnTo>
                    <a:pt x="644575" y="470725"/>
                  </a:lnTo>
                  <a:lnTo>
                    <a:pt x="617423" y="491210"/>
                  </a:lnTo>
                  <a:lnTo>
                    <a:pt x="605840" y="502856"/>
                  </a:lnTo>
                  <a:lnTo>
                    <a:pt x="594652" y="511784"/>
                  </a:lnTo>
                  <a:lnTo>
                    <a:pt x="582371" y="515924"/>
                  </a:lnTo>
                  <a:lnTo>
                    <a:pt x="567486" y="513143"/>
                  </a:lnTo>
                  <a:lnTo>
                    <a:pt x="559320" y="508254"/>
                  </a:lnTo>
                  <a:lnTo>
                    <a:pt x="553085" y="501332"/>
                  </a:lnTo>
                  <a:lnTo>
                    <a:pt x="549084" y="492912"/>
                  </a:lnTo>
                  <a:lnTo>
                    <a:pt x="547674" y="483501"/>
                  </a:lnTo>
                  <a:lnTo>
                    <a:pt x="547674" y="451408"/>
                  </a:lnTo>
                  <a:lnTo>
                    <a:pt x="483501" y="451408"/>
                  </a:lnTo>
                  <a:lnTo>
                    <a:pt x="483501" y="900684"/>
                  </a:lnTo>
                  <a:lnTo>
                    <a:pt x="547674" y="900684"/>
                  </a:lnTo>
                  <a:lnTo>
                    <a:pt x="547674" y="643953"/>
                  </a:lnTo>
                  <a:lnTo>
                    <a:pt x="557784" y="594042"/>
                  </a:lnTo>
                  <a:lnTo>
                    <a:pt x="585317" y="553237"/>
                  </a:lnTo>
                  <a:lnTo>
                    <a:pt x="626122" y="525703"/>
                  </a:lnTo>
                  <a:lnTo>
                    <a:pt x="676046" y="515594"/>
                  </a:lnTo>
                  <a:lnTo>
                    <a:pt x="725957" y="525703"/>
                  </a:lnTo>
                  <a:lnTo>
                    <a:pt x="766775" y="553237"/>
                  </a:lnTo>
                  <a:lnTo>
                    <a:pt x="794308" y="594042"/>
                  </a:lnTo>
                  <a:lnTo>
                    <a:pt x="804418" y="643953"/>
                  </a:lnTo>
                  <a:lnTo>
                    <a:pt x="804418" y="900684"/>
                  </a:lnTo>
                  <a:lnTo>
                    <a:pt x="868591" y="900684"/>
                  </a:lnTo>
                  <a:lnTo>
                    <a:pt x="868591" y="587362"/>
                  </a:lnTo>
                  <a:close/>
                </a:path>
                <a:path w="1095375" h="1095375">
                  <a:moveTo>
                    <a:pt x="1095375" y="162585"/>
                  </a:moveTo>
                  <a:lnTo>
                    <a:pt x="1090942" y="130492"/>
                  </a:lnTo>
                  <a:lnTo>
                    <a:pt x="1089469" y="119824"/>
                  </a:lnTo>
                  <a:lnTo>
                    <a:pt x="1072870" y="81114"/>
                  </a:lnTo>
                  <a:lnTo>
                    <a:pt x="1047242" y="48120"/>
                  </a:lnTo>
                  <a:lnTo>
                    <a:pt x="1014247" y="22504"/>
                  </a:lnTo>
                  <a:lnTo>
                    <a:pt x="975537" y="5905"/>
                  </a:lnTo>
                  <a:lnTo>
                    <a:pt x="932776" y="0"/>
                  </a:lnTo>
                  <a:lnTo>
                    <a:pt x="932776" y="587362"/>
                  </a:lnTo>
                  <a:lnTo>
                    <a:pt x="932776" y="932776"/>
                  </a:lnTo>
                  <a:lnTo>
                    <a:pt x="930249" y="945273"/>
                  </a:lnTo>
                  <a:lnTo>
                    <a:pt x="923378" y="955471"/>
                  </a:lnTo>
                  <a:lnTo>
                    <a:pt x="913168" y="962342"/>
                  </a:lnTo>
                  <a:lnTo>
                    <a:pt x="900684" y="964857"/>
                  </a:lnTo>
                  <a:lnTo>
                    <a:pt x="772325" y="964857"/>
                  </a:lnTo>
                  <a:lnTo>
                    <a:pt x="759815" y="962342"/>
                  </a:lnTo>
                  <a:lnTo>
                    <a:pt x="749617" y="955471"/>
                  </a:lnTo>
                  <a:lnTo>
                    <a:pt x="742746" y="945273"/>
                  </a:lnTo>
                  <a:lnTo>
                    <a:pt x="740232" y="932776"/>
                  </a:lnTo>
                  <a:lnTo>
                    <a:pt x="740232" y="643953"/>
                  </a:lnTo>
                  <a:lnTo>
                    <a:pt x="735177" y="618998"/>
                  </a:lnTo>
                  <a:lnTo>
                    <a:pt x="721398" y="598601"/>
                  </a:lnTo>
                  <a:lnTo>
                    <a:pt x="701001" y="584822"/>
                  </a:lnTo>
                  <a:lnTo>
                    <a:pt x="676046" y="579767"/>
                  </a:lnTo>
                  <a:lnTo>
                    <a:pt x="651078" y="584822"/>
                  </a:lnTo>
                  <a:lnTo>
                    <a:pt x="630682" y="598601"/>
                  </a:lnTo>
                  <a:lnTo>
                    <a:pt x="616902" y="618998"/>
                  </a:lnTo>
                  <a:lnTo>
                    <a:pt x="611860" y="643953"/>
                  </a:lnTo>
                  <a:lnTo>
                    <a:pt x="611860" y="932776"/>
                  </a:lnTo>
                  <a:lnTo>
                    <a:pt x="609333" y="945273"/>
                  </a:lnTo>
                  <a:lnTo>
                    <a:pt x="602462" y="955471"/>
                  </a:lnTo>
                  <a:lnTo>
                    <a:pt x="592264" y="962342"/>
                  </a:lnTo>
                  <a:lnTo>
                    <a:pt x="579780" y="964857"/>
                  </a:lnTo>
                  <a:lnTo>
                    <a:pt x="451408" y="964857"/>
                  </a:lnTo>
                  <a:lnTo>
                    <a:pt x="438912" y="962342"/>
                  </a:lnTo>
                  <a:lnTo>
                    <a:pt x="428713" y="955471"/>
                  </a:lnTo>
                  <a:lnTo>
                    <a:pt x="421830" y="945273"/>
                  </a:lnTo>
                  <a:lnTo>
                    <a:pt x="419315" y="932776"/>
                  </a:lnTo>
                  <a:lnTo>
                    <a:pt x="419315" y="419315"/>
                  </a:lnTo>
                  <a:lnTo>
                    <a:pt x="421830" y="406831"/>
                  </a:lnTo>
                  <a:lnTo>
                    <a:pt x="428713" y="396621"/>
                  </a:lnTo>
                  <a:lnTo>
                    <a:pt x="438912" y="389750"/>
                  </a:lnTo>
                  <a:lnTo>
                    <a:pt x="451408" y="387223"/>
                  </a:lnTo>
                  <a:lnTo>
                    <a:pt x="579780" y="387223"/>
                  </a:lnTo>
                  <a:lnTo>
                    <a:pt x="591426" y="389420"/>
                  </a:lnTo>
                  <a:lnTo>
                    <a:pt x="601179" y="395427"/>
                  </a:lnTo>
                  <a:lnTo>
                    <a:pt x="608190" y="404431"/>
                  </a:lnTo>
                  <a:lnTo>
                    <a:pt x="611644" y="415582"/>
                  </a:lnTo>
                  <a:lnTo>
                    <a:pt x="645807" y="399745"/>
                  </a:lnTo>
                  <a:lnTo>
                    <a:pt x="682815" y="389839"/>
                  </a:lnTo>
                  <a:lnTo>
                    <a:pt x="710742" y="387223"/>
                  </a:lnTo>
                  <a:lnTo>
                    <a:pt x="721525" y="386219"/>
                  </a:lnTo>
                  <a:lnTo>
                    <a:pt x="760818" y="389191"/>
                  </a:lnTo>
                  <a:lnTo>
                    <a:pt x="809790" y="403110"/>
                  </a:lnTo>
                  <a:lnTo>
                    <a:pt x="851776" y="426821"/>
                  </a:lnTo>
                  <a:lnTo>
                    <a:pt x="885926" y="458736"/>
                  </a:lnTo>
                  <a:lnTo>
                    <a:pt x="911377" y="497217"/>
                  </a:lnTo>
                  <a:lnTo>
                    <a:pt x="927277" y="540626"/>
                  </a:lnTo>
                  <a:lnTo>
                    <a:pt x="932776" y="587362"/>
                  </a:lnTo>
                  <a:lnTo>
                    <a:pt x="932776" y="0"/>
                  </a:lnTo>
                  <a:lnTo>
                    <a:pt x="355130" y="0"/>
                  </a:lnTo>
                  <a:lnTo>
                    <a:pt x="355130" y="226771"/>
                  </a:lnTo>
                  <a:lnTo>
                    <a:pt x="355130" y="419315"/>
                  </a:lnTo>
                  <a:lnTo>
                    <a:pt x="355130" y="932776"/>
                  </a:lnTo>
                  <a:lnTo>
                    <a:pt x="352602" y="945273"/>
                  </a:lnTo>
                  <a:lnTo>
                    <a:pt x="345732" y="955471"/>
                  </a:lnTo>
                  <a:lnTo>
                    <a:pt x="335534" y="962342"/>
                  </a:lnTo>
                  <a:lnTo>
                    <a:pt x="323049" y="964857"/>
                  </a:lnTo>
                  <a:lnTo>
                    <a:pt x="194678" y="964857"/>
                  </a:lnTo>
                  <a:lnTo>
                    <a:pt x="182181" y="962342"/>
                  </a:lnTo>
                  <a:lnTo>
                    <a:pt x="171983" y="955471"/>
                  </a:lnTo>
                  <a:lnTo>
                    <a:pt x="165100" y="945273"/>
                  </a:lnTo>
                  <a:lnTo>
                    <a:pt x="162585" y="932776"/>
                  </a:lnTo>
                  <a:lnTo>
                    <a:pt x="162585" y="419315"/>
                  </a:lnTo>
                  <a:lnTo>
                    <a:pt x="165100" y="406831"/>
                  </a:lnTo>
                  <a:lnTo>
                    <a:pt x="171983" y="396621"/>
                  </a:lnTo>
                  <a:lnTo>
                    <a:pt x="182181" y="389750"/>
                  </a:lnTo>
                  <a:lnTo>
                    <a:pt x="194678" y="387223"/>
                  </a:lnTo>
                  <a:lnTo>
                    <a:pt x="323049" y="387223"/>
                  </a:lnTo>
                  <a:lnTo>
                    <a:pt x="335534" y="389750"/>
                  </a:lnTo>
                  <a:lnTo>
                    <a:pt x="345732" y="396621"/>
                  </a:lnTo>
                  <a:lnTo>
                    <a:pt x="352602" y="406831"/>
                  </a:lnTo>
                  <a:lnTo>
                    <a:pt x="355130" y="419315"/>
                  </a:lnTo>
                  <a:lnTo>
                    <a:pt x="355130" y="226771"/>
                  </a:lnTo>
                  <a:lnTo>
                    <a:pt x="347548" y="264210"/>
                  </a:lnTo>
                  <a:lnTo>
                    <a:pt x="326898" y="294817"/>
                  </a:lnTo>
                  <a:lnTo>
                    <a:pt x="296291" y="315468"/>
                  </a:lnTo>
                  <a:lnTo>
                    <a:pt x="258864" y="323037"/>
                  </a:lnTo>
                  <a:lnTo>
                    <a:pt x="221424" y="315468"/>
                  </a:lnTo>
                  <a:lnTo>
                    <a:pt x="190817" y="294817"/>
                  </a:lnTo>
                  <a:lnTo>
                    <a:pt x="170154" y="264210"/>
                  </a:lnTo>
                  <a:lnTo>
                    <a:pt x="162585" y="226771"/>
                  </a:lnTo>
                  <a:lnTo>
                    <a:pt x="170154" y="189344"/>
                  </a:lnTo>
                  <a:lnTo>
                    <a:pt x="190817" y="158724"/>
                  </a:lnTo>
                  <a:lnTo>
                    <a:pt x="221424" y="138074"/>
                  </a:lnTo>
                  <a:lnTo>
                    <a:pt x="258864" y="130492"/>
                  </a:lnTo>
                  <a:lnTo>
                    <a:pt x="296291" y="138074"/>
                  </a:lnTo>
                  <a:lnTo>
                    <a:pt x="326898" y="158724"/>
                  </a:lnTo>
                  <a:lnTo>
                    <a:pt x="347548" y="189344"/>
                  </a:lnTo>
                  <a:lnTo>
                    <a:pt x="355130" y="226771"/>
                  </a:lnTo>
                  <a:lnTo>
                    <a:pt x="355130" y="0"/>
                  </a:lnTo>
                  <a:lnTo>
                    <a:pt x="162585" y="0"/>
                  </a:lnTo>
                  <a:lnTo>
                    <a:pt x="119811" y="5905"/>
                  </a:lnTo>
                  <a:lnTo>
                    <a:pt x="81102" y="22504"/>
                  </a:lnTo>
                  <a:lnTo>
                    <a:pt x="48107" y="48120"/>
                  </a:lnTo>
                  <a:lnTo>
                    <a:pt x="22491" y="81114"/>
                  </a:lnTo>
                  <a:lnTo>
                    <a:pt x="5892" y="119824"/>
                  </a:lnTo>
                  <a:lnTo>
                    <a:pt x="0" y="162585"/>
                  </a:lnTo>
                  <a:lnTo>
                    <a:pt x="0" y="932776"/>
                  </a:lnTo>
                  <a:lnTo>
                    <a:pt x="5892" y="975537"/>
                  </a:lnTo>
                  <a:lnTo>
                    <a:pt x="22491" y="1014247"/>
                  </a:lnTo>
                  <a:lnTo>
                    <a:pt x="48107" y="1047254"/>
                  </a:lnTo>
                  <a:lnTo>
                    <a:pt x="81102" y="1072883"/>
                  </a:lnTo>
                  <a:lnTo>
                    <a:pt x="119811" y="1089482"/>
                  </a:lnTo>
                  <a:lnTo>
                    <a:pt x="162585" y="1095375"/>
                  </a:lnTo>
                  <a:lnTo>
                    <a:pt x="932776" y="1095375"/>
                  </a:lnTo>
                  <a:lnTo>
                    <a:pt x="975537" y="1089482"/>
                  </a:lnTo>
                  <a:lnTo>
                    <a:pt x="1014247" y="1072883"/>
                  </a:lnTo>
                  <a:lnTo>
                    <a:pt x="1047242" y="1047254"/>
                  </a:lnTo>
                  <a:lnTo>
                    <a:pt x="1072870" y="1014247"/>
                  </a:lnTo>
                  <a:lnTo>
                    <a:pt x="1089469" y="975537"/>
                  </a:lnTo>
                  <a:lnTo>
                    <a:pt x="1090942" y="964857"/>
                  </a:lnTo>
                  <a:lnTo>
                    <a:pt x="1095375" y="932776"/>
                  </a:lnTo>
                  <a:lnTo>
                    <a:pt x="1095375" y="386219"/>
                  </a:lnTo>
                  <a:lnTo>
                    <a:pt x="1095375" y="323037"/>
                  </a:lnTo>
                  <a:lnTo>
                    <a:pt x="1095375" y="162585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9E768A-5966-292A-E70B-1331A3F225E4}"/>
              </a:ext>
            </a:extLst>
          </p:cNvPr>
          <p:cNvSpPr txBox="1"/>
          <p:nvPr/>
        </p:nvSpPr>
        <p:spPr>
          <a:xfrm>
            <a:off x="5568950" y="537845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/>
              <a:t>budgeteers2409@gmail.com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8D9D10-791E-AB51-C23C-7F98C350B7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80" y="7422920"/>
            <a:ext cx="1846638" cy="18466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60350" y="3251532"/>
            <a:ext cx="6058350" cy="7212686"/>
            <a:chOff x="12230234" y="3074800"/>
            <a:chExt cx="6058350" cy="7212686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0234" y="3074800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81459" y="1511173"/>
            <a:ext cx="7490459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950" spc="-45"/>
              <a:t>Introduction</a:t>
            </a:r>
            <a:r>
              <a:rPr sz="3950" spc="-114"/>
              <a:t> </a:t>
            </a:r>
            <a:r>
              <a:rPr sz="3950" spc="-80"/>
              <a:t>to</a:t>
            </a:r>
            <a:r>
              <a:rPr sz="3950" spc="-110"/>
              <a:t> </a:t>
            </a:r>
            <a:r>
              <a:rPr sz="3950" spc="-90"/>
              <a:t>Money</a:t>
            </a:r>
            <a:r>
              <a:rPr sz="3950" spc="-105"/>
              <a:t> </a:t>
            </a:r>
            <a:r>
              <a:rPr sz="3950" spc="-75"/>
              <a:t>Management</a:t>
            </a:r>
            <a:endParaRPr sz="39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17484A-ECD8-818E-1883-509A3B96C3A2}"/>
              </a:ext>
            </a:extLst>
          </p:cNvPr>
          <p:cNvSpPr txBox="1"/>
          <p:nvPr/>
        </p:nvSpPr>
        <p:spPr>
          <a:xfrm>
            <a:off x="0" y="2686217"/>
            <a:ext cx="1296035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/>
              <a:t>What is money management?</a:t>
            </a:r>
          </a:p>
          <a:p>
            <a:pPr marL="457200" indent="-457200">
              <a:buFontTx/>
              <a:buChar char="-"/>
            </a:pPr>
            <a:r>
              <a:rPr lang="en-US" sz="3500"/>
              <a:t>Managing finances through  budgeting , saving , investing &amp; spending</a:t>
            </a:r>
          </a:p>
          <a:p>
            <a:pPr marL="457200" indent="-457200">
              <a:buFontTx/>
              <a:buChar char="-"/>
            </a:pPr>
            <a:endParaRPr lang="en-IN" sz="35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/>
              <a:t>Importance:  </a:t>
            </a:r>
          </a:p>
          <a:p>
            <a:r>
              <a:rPr lang="en-US" sz="3500"/>
              <a:t>-Ensures financial stability and growth</a:t>
            </a:r>
          </a:p>
          <a:p>
            <a:r>
              <a:rPr lang="en-US" sz="3500"/>
              <a:t>-Helps in making informed financial decisions.</a:t>
            </a:r>
          </a:p>
          <a:p>
            <a:endParaRPr lang="en-US" sz="35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/>
              <a:t>Objectives:</a:t>
            </a:r>
          </a:p>
          <a:p>
            <a:r>
              <a:rPr lang="en-US" sz="3500"/>
              <a:t>-To provide an overview of effective money management strategies.</a:t>
            </a:r>
          </a:p>
          <a:p>
            <a:r>
              <a:rPr lang="en-US" sz="3500"/>
              <a:t>-To introduce the concept and benefits of the money management website.</a:t>
            </a:r>
            <a:endParaRPr lang="en-IN" sz="3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30"/>
            <a:ext cx="18288419" cy="9738346"/>
            <a:chOff x="0" y="548830"/>
            <a:chExt cx="18288419" cy="9738346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4" y="548830"/>
              <a:ext cx="18287365" cy="9251950"/>
            </a:xfrm>
            <a:custGeom>
              <a:avLst/>
              <a:gdLst/>
              <a:ahLst/>
              <a:cxnLst/>
              <a:rect l="l" t="t" r="r" b="b"/>
              <a:pathLst>
                <a:path w="18287365" h="9251950">
                  <a:moveTo>
                    <a:pt x="18286934" y="9203855"/>
                  </a:moveTo>
                  <a:lnTo>
                    <a:pt x="304" y="9203855"/>
                  </a:lnTo>
                  <a:lnTo>
                    <a:pt x="304" y="9251480"/>
                  </a:lnTo>
                  <a:lnTo>
                    <a:pt x="18286934" y="9251480"/>
                  </a:lnTo>
                  <a:lnTo>
                    <a:pt x="18286934" y="9203855"/>
                  </a:lnTo>
                  <a:close/>
                </a:path>
                <a:path w="18287365" h="9251950">
                  <a:moveTo>
                    <a:pt x="18286934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6934" y="47625"/>
                  </a:lnTo>
                  <a:lnTo>
                    <a:pt x="18286934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0685" y="1544549"/>
            <a:ext cx="753364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650" spc="-80"/>
              <a:t>Understanding Expenses</a:t>
            </a:r>
            <a:endParaRPr sz="46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3C43A-8154-8D59-94C5-29363025A407}"/>
              </a:ext>
            </a:extLst>
          </p:cNvPr>
          <p:cNvSpPr txBox="1"/>
          <p:nvPr/>
        </p:nvSpPr>
        <p:spPr>
          <a:xfrm>
            <a:off x="8845550" y="2787650"/>
            <a:ext cx="91950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Expenses can be categorized into fixed (rent, insurance), variable         (groceries, entertainment), recurring (utility bills, subscriptions), and non-recurring (one-time purchases). </a:t>
            </a:r>
          </a:p>
          <a:p>
            <a:endParaRPr lang="en-US" sz="2400"/>
          </a:p>
          <a:p>
            <a:r>
              <a:rPr lang="en-US" sz="2400"/>
              <a:t>- Personal expense categories include housing, transportation, food, insurance, entertainment, debt repayment, savings, and miscellaneous.</a:t>
            </a:r>
          </a:p>
          <a:p>
            <a:r>
              <a:rPr lang="en-US" sz="2400"/>
              <a:t> </a:t>
            </a:r>
          </a:p>
          <a:p>
            <a:r>
              <a:rPr lang="en-US" sz="2400"/>
              <a:t> - Effective expense management involves tracking spending, prioritizing essential expenses, setting financial goals, and regularly reviewing budgets. </a:t>
            </a:r>
          </a:p>
          <a:p>
            <a:endParaRPr lang="en-US" sz="2400"/>
          </a:p>
          <a:p>
            <a:r>
              <a:rPr lang="en-US" sz="2400"/>
              <a:t>- Understanding expenses helps individuals and businesses make   informed decisions, achieve financial stability, and reduce unnecessary costs.</a:t>
            </a:r>
          </a:p>
          <a:p>
            <a:r>
              <a:rPr lang="en-US" sz="240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245337-3169-49A8-0A5F-E93EC639D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025650"/>
            <a:ext cx="7598388" cy="71252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37" y="0"/>
                </a:moveTo>
                <a:lnTo>
                  <a:pt x="0" y="0"/>
                </a:lnTo>
                <a:lnTo>
                  <a:pt x="0" y="47625"/>
                </a:lnTo>
                <a:lnTo>
                  <a:pt x="18287937" y="47625"/>
                </a:lnTo>
                <a:lnTo>
                  <a:pt x="18287937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97350" y="1429498"/>
            <a:ext cx="13868400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5400"/>
              <a:t>Advantages of Money Management</a:t>
            </a:r>
            <a:br>
              <a:rPr lang="en-US" sz="1050"/>
            </a:br>
            <a:endParaRPr sz="6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AA3E0-9064-DBF1-EC60-9BEA7098D8E4}"/>
              </a:ext>
            </a:extLst>
          </p:cNvPr>
          <p:cNvSpPr txBox="1"/>
          <p:nvPr/>
        </p:nvSpPr>
        <p:spPr>
          <a:xfrm>
            <a:off x="615950" y="3309504"/>
            <a:ext cx="11506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Financial Security: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Reduced financial stress and anxiety.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Improved financial stability and planning</a:t>
            </a:r>
          </a:p>
          <a:p>
            <a:endParaRPr lang="en-US"/>
          </a:p>
          <a:p>
            <a:r>
              <a:rPr lang="en-US" sz="3200"/>
              <a:t>Better Financial Decisions: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informed decisions on spending, saving, and investing.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Enhanced ability to achieve financial goals.</a:t>
            </a:r>
          </a:p>
          <a:p>
            <a:endParaRPr lang="en-US" sz="2400"/>
          </a:p>
          <a:p>
            <a:r>
              <a:rPr lang="en-US" sz="3200"/>
              <a:t>Increased Savings and Investments: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Efficient budgeting leads to more savings.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Opportunities for investments and wealth growth.</a:t>
            </a:r>
            <a:endParaRPr lang="en-IN" sz="2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EBBB4A-5CD0-7971-4DDA-FB383EEDE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0" y="2993908"/>
            <a:ext cx="7493178" cy="55241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rot="15390145">
            <a:off x="15672655" y="7335096"/>
            <a:ext cx="2732223" cy="3538178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883149" y="41754"/>
            <a:ext cx="8405147" cy="21595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b="1" u="sng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Problem Statement and Objectives</a:t>
            </a:r>
            <a:r>
              <a:rPr lang="en-US" sz="48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IN" sz="1800" b="1" u="sng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39C0A-B25B-5ECB-1D03-AD0CD979AC88}"/>
              </a:ext>
            </a:extLst>
          </p:cNvPr>
          <p:cNvSpPr txBox="1"/>
          <p:nvPr/>
        </p:nvSpPr>
        <p:spPr>
          <a:xfrm>
            <a:off x="309716" y="1729971"/>
            <a:ext cx="1765382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Problem Statement: </a:t>
            </a:r>
          </a:p>
          <a:p>
            <a:r>
              <a:rPr lang="en-US" sz="2800" dirty="0"/>
              <a:t>Many individuals struggle with effectively managing their finances due to a lack of tools for tracking income, expenses, and savings. This project aims to solve this problem by providing a comprehensive *Money Management Platform* that offers budgeting, expense tracking, debt management, and financial goal-setting to promote financial stability and literacy.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E220E-521C-AA7E-22C1-3A0F8AE0E3B2}"/>
              </a:ext>
            </a:extLst>
          </p:cNvPr>
          <p:cNvSpPr txBox="1"/>
          <p:nvPr/>
        </p:nvSpPr>
        <p:spPr>
          <a:xfrm>
            <a:off x="412955" y="4586068"/>
            <a:ext cx="13310419" cy="419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Objectives: </a:t>
            </a:r>
          </a:p>
          <a:p>
            <a:pPr marL="342900" indent="-342900">
              <a:buAutoNum type="arabicPeriod"/>
            </a:pPr>
            <a:r>
              <a:rPr lang="en-US" sz="2800" dirty="0"/>
              <a:t> Promote financial literacy.  </a:t>
            </a:r>
          </a:p>
          <a:p>
            <a:pPr marL="342900" indent="-342900">
              <a:buAutoNum type="arabicPeriod"/>
            </a:pPr>
            <a:r>
              <a:rPr lang="en-US" sz="2800" dirty="0"/>
              <a:t> Provide budgeting tools.  </a:t>
            </a:r>
          </a:p>
          <a:p>
            <a:pPr marL="342900" indent="-342900">
              <a:buAutoNum type="arabicPeriod"/>
            </a:pPr>
            <a:r>
              <a:rPr lang="en-US" sz="2800" dirty="0"/>
              <a:t> Track income and expenses.  </a:t>
            </a:r>
          </a:p>
          <a:p>
            <a:pPr marL="342900" indent="-342900">
              <a:buAutoNum type="arabicPeriod"/>
            </a:pPr>
            <a:r>
              <a:rPr lang="en-US" sz="2800" dirty="0"/>
              <a:t> Categorize spending.  </a:t>
            </a:r>
          </a:p>
          <a:p>
            <a:pPr marL="342900" indent="-342900">
              <a:buAutoNum type="arabicPeriod"/>
            </a:pPr>
            <a:r>
              <a:rPr lang="en-US" sz="2800" dirty="0"/>
              <a:t> Manage debt repayment. </a:t>
            </a:r>
          </a:p>
          <a:p>
            <a:pPr marL="342900" indent="-342900">
              <a:buAutoNum type="arabicPeriod"/>
            </a:pPr>
            <a:r>
              <a:rPr lang="en-US" sz="2800" dirty="0"/>
              <a:t> Offer financial reports and analytics.  </a:t>
            </a:r>
          </a:p>
          <a:p>
            <a:pPr marL="342900" indent="-342900">
              <a:buAutoNum type="arabicPeriod"/>
            </a:pPr>
            <a:r>
              <a:rPr lang="en-US" sz="2800" dirty="0"/>
              <a:t> Ensure data security and privacy. </a:t>
            </a:r>
          </a:p>
          <a:p>
            <a:pPr marL="342900" indent="-342900">
              <a:buAutoNum type="arabicPeriod"/>
            </a:pPr>
            <a:r>
              <a:rPr lang="en-US" sz="2800" dirty="0"/>
              <a:t> Support user education and assistance.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4494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BB2F-BFAF-D1B5-86A2-A327EE3C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792" y="548365"/>
            <a:ext cx="15789119" cy="1990799"/>
          </a:xfrm>
        </p:spPr>
        <p:txBody>
          <a:bodyPr/>
          <a:lstStyle/>
          <a:p>
            <a:r>
              <a:rPr lang="en-US" dirty="0"/>
              <a:t>                        Results/Screenshots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213AC-70E0-A4DF-6087-CBB77F31E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    Signup Page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AFA3AD-A80C-5018-E46B-C77B79A920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79" y="3762375"/>
            <a:ext cx="4644030" cy="55340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E1119-64C9-3CE9-646B-6A3D7B3B9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64727" y="2524858"/>
            <a:ext cx="7780181" cy="1237394"/>
          </a:xfrm>
        </p:spPr>
        <p:txBody>
          <a:bodyPr/>
          <a:lstStyle/>
          <a:p>
            <a:r>
              <a:rPr lang="en-US" dirty="0"/>
              <a:t>                          Login Page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B3F985A-BF25-A5C6-64C4-24175389C7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056" y="3990975"/>
            <a:ext cx="5343525" cy="5076825"/>
          </a:xfrm>
        </p:spPr>
      </p:pic>
    </p:spTree>
    <p:extLst>
      <p:ext uri="{BB962C8B-B14F-4D97-AF65-F5344CB8AC3E}">
        <p14:creationId xmlns:p14="http://schemas.microsoft.com/office/powerpoint/2010/main" val="244942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1CE9388-07FD-EA62-58E6-2FB0DB6B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Terms and Condition &amp; Container 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4397078-8DF8-C18C-54B0-07F8A3153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Terms and Conditions </a:t>
            </a:r>
            <a:endParaRPr lang="en-IN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5E91B88-0BD0-EFED-6F25-C3CC04E79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93" y="3762375"/>
            <a:ext cx="3299601" cy="5534025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A7E1CDE-D624-2A13-3CC6-8DC665C73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           Container to store Entries </a:t>
            </a:r>
            <a:endParaRPr lang="en-IN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D2661767-B9F9-E7BC-4DA3-1427D43B5F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094" y="4471987"/>
            <a:ext cx="5505450" cy="4114800"/>
          </a:xfrm>
        </p:spPr>
      </p:pic>
    </p:spTree>
    <p:extLst>
      <p:ext uri="{BB962C8B-B14F-4D97-AF65-F5344CB8AC3E}">
        <p14:creationId xmlns:p14="http://schemas.microsoft.com/office/powerpoint/2010/main" val="158061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95FC6-DA68-9E4A-67AB-BDF66B6D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Main Page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9CFE-B0A1-0B01-8006-DF3F3581F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 Light Theme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250DA7-5C6D-599D-1DAA-25A9945921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11" y="3762375"/>
            <a:ext cx="3553165" cy="55340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7CB809-063A-86CD-C6B5-C628EFC8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                       Dark Theme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C5B70EE-45BE-8651-2304-63E9DB6D26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323" y="3762375"/>
            <a:ext cx="3022991" cy="5534025"/>
          </a:xfrm>
        </p:spPr>
      </p:pic>
    </p:spTree>
    <p:extLst>
      <p:ext uri="{BB962C8B-B14F-4D97-AF65-F5344CB8AC3E}">
        <p14:creationId xmlns:p14="http://schemas.microsoft.com/office/powerpoint/2010/main" val="253924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54884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5430" y="717852"/>
            <a:ext cx="16840199" cy="8141971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489"/>
              </a:spcBef>
            </a:pPr>
            <a:br>
              <a:rPr lang="en-IN" sz="4800" dirty="0">
                <a:latin typeface="Verdana"/>
                <a:cs typeface="Verdana"/>
              </a:rPr>
            </a:br>
            <a:br>
              <a:rPr lang="en-IN" sz="4800" dirty="0">
                <a:latin typeface="Verdana"/>
                <a:cs typeface="Verdana"/>
              </a:rPr>
            </a:br>
            <a:br>
              <a:rPr lang="en-IN" sz="3150" dirty="0">
                <a:latin typeface="Verdana"/>
                <a:cs typeface="Verdana"/>
              </a:rPr>
            </a:br>
            <a:r>
              <a:rPr lang="en-IN" sz="4000" dirty="0">
                <a:latin typeface="Verdana"/>
                <a:cs typeface="Verdana"/>
              </a:rPr>
              <a:t>Purpose: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Promote financial literacy among users.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Provide tools and resources for better financial planning.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Help users achieve financial goals and stability.</a:t>
            </a:r>
            <a:br>
              <a:rPr lang="en-IN" sz="3150" dirty="0">
                <a:latin typeface="Verdana"/>
                <a:cs typeface="Verdana"/>
              </a:rPr>
            </a:br>
            <a:br>
              <a:rPr lang="en-IN" sz="3150" dirty="0">
                <a:latin typeface="Verdana"/>
                <a:cs typeface="Verdana"/>
              </a:rPr>
            </a:br>
            <a:br>
              <a:rPr lang="en-IN" sz="3150" dirty="0">
                <a:latin typeface="Verdana"/>
                <a:cs typeface="Verdana"/>
              </a:rPr>
            </a:br>
            <a:br>
              <a:rPr lang="en-IN" sz="3150" dirty="0">
                <a:latin typeface="Verdana"/>
                <a:cs typeface="Verdana"/>
              </a:rPr>
            </a:br>
            <a:r>
              <a:rPr lang="en-IN" sz="3600" dirty="0">
                <a:latin typeface="Verdana"/>
                <a:cs typeface="Verdana"/>
              </a:rPr>
              <a:t>Target Audiences: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Young professionals.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Students.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Families managing household budgets.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Individuals seeking financial independence.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Senior Citizen’s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House wife</a:t>
            </a:r>
            <a:br>
              <a:rPr lang="en-IN" sz="3150" dirty="0">
                <a:latin typeface="Verdana"/>
                <a:cs typeface="Verdana"/>
              </a:rPr>
            </a:br>
            <a:r>
              <a:rPr lang="en-IN" sz="3150" dirty="0">
                <a:latin typeface="Verdana"/>
                <a:cs typeface="Verdana"/>
              </a:rPr>
              <a:t>   * Businesses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25E4D-F9B1-25AF-D2B2-F1F3F1895520}"/>
              </a:ext>
            </a:extLst>
          </p:cNvPr>
          <p:cNvSpPr txBox="1"/>
          <p:nvPr/>
        </p:nvSpPr>
        <p:spPr>
          <a:xfrm>
            <a:off x="844550" y="882650"/>
            <a:ext cx="1554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latin typeface="Verdana"/>
                <a:cs typeface="Verdana"/>
              </a:rPr>
              <a:t>Why We Created This Website?</a:t>
            </a:r>
            <a:br>
              <a:rPr lang="en-IN" sz="5000" dirty="0">
                <a:latin typeface="Verdana"/>
                <a:cs typeface="Verdana"/>
              </a:rPr>
            </a:br>
            <a:endParaRPr lang="en-IN" sz="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20166-4154-A120-1467-25E7C6C8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750" y="3483480"/>
            <a:ext cx="5567716" cy="5541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1348</Words>
  <Application>Microsoft Office PowerPoint</Application>
  <PresentationFormat>Custom</PresentationFormat>
  <Paragraphs>175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Stencil</vt:lpstr>
      <vt:lpstr>Times New Roman</vt:lpstr>
      <vt:lpstr>Verdana</vt:lpstr>
      <vt:lpstr>Office Theme</vt:lpstr>
      <vt:lpstr>Money Management</vt:lpstr>
      <vt:lpstr>Introduction to Money Management</vt:lpstr>
      <vt:lpstr>Understanding Expenses</vt:lpstr>
      <vt:lpstr>Advantages of Money Management </vt:lpstr>
      <vt:lpstr>Problem Statement and Objectives  </vt:lpstr>
      <vt:lpstr>                        Results/Screenshots</vt:lpstr>
      <vt:lpstr>              Terms and Condition &amp; Container </vt:lpstr>
      <vt:lpstr>                               Main Page</vt:lpstr>
      <vt:lpstr>   Purpose:    * Promote financial literacy among users.    * Provide tools and resources for better financial planning.    * Help users achieve financial goals and stability.    Target Audiences:    * Young professionals.    * Students.    * Families managing household budgets.    * Individuals seeking financial independence.    * Senior Citizen’s    * House wife    * Businesses</vt:lpstr>
      <vt:lpstr>  TOOLS Used for Website:-</vt:lpstr>
      <vt:lpstr>HOW Website Works?</vt:lpstr>
      <vt:lpstr>Savings &amp; Investment Goals 1)Feature to set up specific savings goals (e.g., vacation, emergency fund, etc.). 2)Automated saving plans with recommendations for investment options.  </vt:lpstr>
      <vt:lpstr>Advantages of Budgeteers </vt:lpstr>
      <vt:lpstr>Future Scope</vt:lpstr>
      <vt:lpstr>Conclusion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Management</dc:title>
  <dc:creator>sujal bhagwatkar</dc:creator>
  <cp:lastModifiedBy>viragajmera1008@outlook.com</cp:lastModifiedBy>
  <cp:revision>4</cp:revision>
  <dcterms:created xsi:type="dcterms:W3CDTF">2024-09-24T08:09:47Z</dcterms:created>
  <dcterms:modified xsi:type="dcterms:W3CDTF">2024-11-16T06:40:29Z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2024-09-24T00:00:00Z</vt:filetime>
  </property>
</Properties>
</file>